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5" r:id="rId1"/>
  </p:sldMasterIdLst>
  <p:notesMasterIdLst>
    <p:notesMasterId r:id="rId14"/>
  </p:notesMasterIdLst>
  <p:handoutMasterIdLst>
    <p:handoutMasterId r:id="rId15"/>
  </p:handoutMasterIdLst>
  <p:sldIdLst>
    <p:sldId id="472" r:id="rId2"/>
    <p:sldId id="438" r:id="rId3"/>
    <p:sldId id="444" r:id="rId4"/>
    <p:sldId id="449" r:id="rId5"/>
    <p:sldId id="452" r:id="rId6"/>
    <p:sldId id="450" r:id="rId7"/>
    <p:sldId id="464" r:id="rId8"/>
    <p:sldId id="457" r:id="rId9"/>
    <p:sldId id="458" r:id="rId10"/>
    <p:sldId id="461" r:id="rId11"/>
    <p:sldId id="473" r:id="rId12"/>
    <p:sldId id="462" r:id="rId13"/>
  </p:sldIdLst>
  <p:sldSz cx="12801600" cy="9601200" type="A3"/>
  <p:notesSz cx="6797675" cy="9872663"/>
  <p:defaultTextStyle>
    <a:defPPr>
      <a:defRPr lang="ar-EG"/>
    </a:defPPr>
    <a:lvl1pPr marL="0" algn="r" defTabSz="1075334" rtl="1" eaLnBrk="1" latinLnBrk="0" hangingPunct="1">
      <a:defRPr sz="2100" kern="1200">
        <a:solidFill>
          <a:schemeClr val="tx1"/>
        </a:solidFill>
        <a:latin typeface="+mn-lt"/>
        <a:ea typeface="+mn-ea"/>
        <a:cs typeface="+mn-cs"/>
      </a:defRPr>
    </a:lvl1pPr>
    <a:lvl2pPr marL="537667" algn="r" defTabSz="1075334" rtl="1" eaLnBrk="1" latinLnBrk="0" hangingPunct="1">
      <a:defRPr sz="2100" kern="1200">
        <a:solidFill>
          <a:schemeClr val="tx1"/>
        </a:solidFill>
        <a:latin typeface="+mn-lt"/>
        <a:ea typeface="+mn-ea"/>
        <a:cs typeface="+mn-cs"/>
      </a:defRPr>
    </a:lvl2pPr>
    <a:lvl3pPr marL="1075334" algn="r" defTabSz="1075334" rtl="1" eaLnBrk="1" latinLnBrk="0" hangingPunct="1">
      <a:defRPr sz="2100" kern="1200">
        <a:solidFill>
          <a:schemeClr val="tx1"/>
        </a:solidFill>
        <a:latin typeface="+mn-lt"/>
        <a:ea typeface="+mn-ea"/>
        <a:cs typeface="+mn-cs"/>
      </a:defRPr>
    </a:lvl3pPr>
    <a:lvl4pPr marL="1613002" algn="r" defTabSz="1075334" rtl="1" eaLnBrk="1" latinLnBrk="0" hangingPunct="1">
      <a:defRPr sz="2100" kern="1200">
        <a:solidFill>
          <a:schemeClr val="tx1"/>
        </a:solidFill>
        <a:latin typeface="+mn-lt"/>
        <a:ea typeface="+mn-ea"/>
        <a:cs typeface="+mn-cs"/>
      </a:defRPr>
    </a:lvl4pPr>
    <a:lvl5pPr marL="2150669" algn="r" defTabSz="1075334" rtl="1" eaLnBrk="1" latinLnBrk="0" hangingPunct="1">
      <a:defRPr sz="2100" kern="1200">
        <a:solidFill>
          <a:schemeClr val="tx1"/>
        </a:solidFill>
        <a:latin typeface="+mn-lt"/>
        <a:ea typeface="+mn-ea"/>
        <a:cs typeface="+mn-cs"/>
      </a:defRPr>
    </a:lvl5pPr>
    <a:lvl6pPr marL="2688336" algn="r" defTabSz="1075334" rtl="1" eaLnBrk="1" latinLnBrk="0" hangingPunct="1">
      <a:defRPr sz="2100" kern="1200">
        <a:solidFill>
          <a:schemeClr val="tx1"/>
        </a:solidFill>
        <a:latin typeface="+mn-lt"/>
        <a:ea typeface="+mn-ea"/>
        <a:cs typeface="+mn-cs"/>
      </a:defRPr>
    </a:lvl6pPr>
    <a:lvl7pPr marL="3226003" algn="r" defTabSz="1075334" rtl="1" eaLnBrk="1" latinLnBrk="0" hangingPunct="1">
      <a:defRPr sz="2100" kern="1200">
        <a:solidFill>
          <a:schemeClr val="tx1"/>
        </a:solidFill>
        <a:latin typeface="+mn-lt"/>
        <a:ea typeface="+mn-ea"/>
        <a:cs typeface="+mn-cs"/>
      </a:defRPr>
    </a:lvl7pPr>
    <a:lvl8pPr marL="3763670" algn="r" defTabSz="1075334" rtl="1" eaLnBrk="1" latinLnBrk="0" hangingPunct="1">
      <a:defRPr sz="2100" kern="1200">
        <a:solidFill>
          <a:schemeClr val="tx1"/>
        </a:solidFill>
        <a:latin typeface="+mn-lt"/>
        <a:ea typeface="+mn-ea"/>
        <a:cs typeface="+mn-cs"/>
      </a:defRPr>
    </a:lvl8pPr>
    <a:lvl9pPr marL="4301338" algn="r" defTabSz="1075334" rtl="1"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B3F2"/>
    <a:srgbClr val="9E9273"/>
    <a:srgbClr val="A40CB4"/>
    <a:srgbClr val="FF66CC"/>
    <a:srgbClr val="008000"/>
    <a:srgbClr val="CC3399"/>
    <a:srgbClr val="FF7C80"/>
    <a:srgbClr val="FFCC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85" autoAdjust="0"/>
    <p:restoredTop sz="94434" autoAdjust="0"/>
  </p:normalViewPr>
  <p:slideViewPr>
    <p:cSldViewPr snapToGrid="0">
      <p:cViewPr varScale="1">
        <p:scale>
          <a:sx n="50" d="100"/>
          <a:sy n="50" d="100"/>
        </p:scale>
        <p:origin x="-1368" y="-66"/>
      </p:cViewPr>
      <p:guideLst>
        <p:guide orient="horz" pos="3024"/>
        <p:guide pos="4032"/>
      </p:guideLst>
    </p:cSldViewPr>
  </p:slideViewPr>
  <p:notesTextViewPr>
    <p:cViewPr>
      <p:scale>
        <a:sx n="1" d="1"/>
        <a:sy n="1" d="1"/>
      </p:scale>
      <p:origin x="0" y="0"/>
    </p:cViewPr>
  </p:notesTextViewPr>
  <p:sorterViewPr>
    <p:cViewPr>
      <p:scale>
        <a:sx n="200" d="100"/>
        <a:sy n="200" d="100"/>
      </p:scale>
      <p:origin x="0" y="6492"/>
    </p:cViewPr>
  </p:sorterViewPr>
  <p:notesViewPr>
    <p:cSldViewPr snapToGrid="0">
      <p:cViewPr varScale="1">
        <p:scale>
          <a:sx n="57" d="100"/>
          <a:sy n="57" d="100"/>
        </p:scale>
        <p:origin x="1782"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p:cNvSpPr/>
          <p:nvPr/>
        </p:nvSpPr>
        <p:spPr>
          <a:xfrm>
            <a:off x="2026994" y="4720335"/>
            <a:ext cx="2670137" cy="397934"/>
          </a:xfrm>
          <a:prstGeom prst="rect">
            <a:avLst/>
          </a:prstGeom>
        </p:spPr>
        <p:txBody>
          <a:bodyPr wrap="none">
            <a:spAutoFit/>
          </a:bodyPr>
          <a:lstStyle/>
          <a:p>
            <a:r>
              <a:rPr lang="ar-EG" sz="2000" b="1" dirty="0">
                <a:ea typeface="Times New Roman" panose="02020603050405020304" pitchFamily="18" charset="0"/>
                <a:cs typeface="Simplified Arabic" panose="02020603050405020304" pitchFamily="18" charset="-78"/>
              </a:rPr>
              <a:t>موقع مركز ادفو من المحافظة</a:t>
            </a:r>
            <a:endParaRPr lang="en-US" dirty="0"/>
          </a:p>
        </p:txBody>
      </p:sp>
    </p:spTree>
    <p:extLst>
      <p:ext uri="{BB962C8B-B14F-4D97-AF65-F5344CB8AC3E}">
        <p14:creationId xmlns:p14="http://schemas.microsoft.com/office/powerpoint/2010/main" val="3242021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7" y="0"/>
            <a:ext cx="2945659" cy="493633"/>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75" y="0"/>
            <a:ext cx="2945659" cy="493633"/>
          </a:xfrm>
          <a:prstGeom prst="rect">
            <a:avLst/>
          </a:prstGeom>
        </p:spPr>
        <p:txBody>
          <a:bodyPr vert="horz" lIns="91440" tIns="45720" rIns="91440" bIns="45720" rtlCol="1"/>
          <a:lstStyle>
            <a:lvl1pPr algn="l">
              <a:defRPr sz="1200"/>
            </a:lvl1pPr>
          </a:lstStyle>
          <a:p>
            <a:fld id="{9DFA3270-DA33-4FCD-8007-12CC0FF79D62}" type="datetimeFigureOut">
              <a:rPr lang="ar-EG" smtClean="0"/>
              <a:pPr/>
              <a:t>01/06/1438</a:t>
            </a:fld>
            <a:endParaRPr lang="ar-EG"/>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52017" y="9377316"/>
            <a:ext cx="2945659" cy="493633"/>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75" y="9377316"/>
            <a:ext cx="2945659" cy="493633"/>
          </a:xfrm>
          <a:prstGeom prst="rect">
            <a:avLst/>
          </a:prstGeom>
        </p:spPr>
        <p:txBody>
          <a:bodyPr vert="horz" lIns="91440" tIns="45720" rIns="91440" bIns="45720" rtlCol="1" anchor="b"/>
          <a:lstStyle>
            <a:lvl1pPr algn="l">
              <a:defRPr sz="1200"/>
            </a:lvl1pPr>
          </a:lstStyle>
          <a:p>
            <a:fld id="{11844DCA-CB5E-4AED-82AB-C1E9ABC759F0}" type="slidenum">
              <a:rPr lang="ar-EG" smtClean="0"/>
              <a:pPr/>
              <a:t>‹#›</a:t>
            </a:fld>
            <a:endParaRPr lang="ar-EG"/>
          </a:p>
        </p:txBody>
      </p:sp>
    </p:spTree>
    <p:extLst>
      <p:ext uri="{BB962C8B-B14F-4D97-AF65-F5344CB8AC3E}">
        <p14:creationId xmlns:p14="http://schemas.microsoft.com/office/powerpoint/2010/main" val="2485328970"/>
      </p:ext>
    </p:extLst>
  </p:cSld>
  <p:clrMap bg1="lt1" tx1="dk1" bg2="lt2" tx2="dk2" accent1="accent1" accent2="accent2" accent3="accent3" accent4="accent4" accent5="accent5" accent6="accent6" hlink="hlink" folHlink="folHlink"/>
  <p:notesStyle>
    <a:lvl1pPr marL="0" algn="r" defTabSz="1075334" rtl="1" eaLnBrk="1" latinLnBrk="0" hangingPunct="1">
      <a:defRPr sz="1400" kern="1200">
        <a:solidFill>
          <a:schemeClr val="tx1"/>
        </a:solidFill>
        <a:latin typeface="+mn-lt"/>
        <a:ea typeface="+mn-ea"/>
        <a:cs typeface="+mn-cs"/>
      </a:defRPr>
    </a:lvl1pPr>
    <a:lvl2pPr marL="537667" algn="r" defTabSz="1075334" rtl="1" eaLnBrk="1" latinLnBrk="0" hangingPunct="1">
      <a:defRPr sz="1400" kern="1200">
        <a:solidFill>
          <a:schemeClr val="tx1"/>
        </a:solidFill>
        <a:latin typeface="+mn-lt"/>
        <a:ea typeface="+mn-ea"/>
        <a:cs typeface="+mn-cs"/>
      </a:defRPr>
    </a:lvl2pPr>
    <a:lvl3pPr marL="1075334" algn="r" defTabSz="1075334" rtl="1" eaLnBrk="1" latinLnBrk="0" hangingPunct="1">
      <a:defRPr sz="1400" kern="1200">
        <a:solidFill>
          <a:schemeClr val="tx1"/>
        </a:solidFill>
        <a:latin typeface="+mn-lt"/>
        <a:ea typeface="+mn-ea"/>
        <a:cs typeface="+mn-cs"/>
      </a:defRPr>
    </a:lvl3pPr>
    <a:lvl4pPr marL="1613002" algn="r" defTabSz="1075334" rtl="1" eaLnBrk="1" latinLnBrk="0" hangingPunct="1">
      <a:defRPr sz="1400" kern="1200">
        <a:solidFill>
          <a:schemeClr val="tx1"/>
        </a:solidFill>
        <a:latin typeface="+mn-lt"/>
        <a:ea typeface="+mn-ea"/>
        <a:cs typeface="+mn-cs"/>
      </a:defRPr>
    </a:lvl4pPr>
    <a:lvl5pPr marL="2150669" algn="r" defTabSz="1075334" rtl="1" eaLnBrk="1" latinLnBrk="0" hangingPunct="1">
      <a:defRPr sz="1400" kern="1200">
        <a:solidFill>
          <a:schemeClr val="tx1"/>
        </a:solidFill>
        <a:latin typeface="+mn-lt"/>
        <a:ea typeface="+mn-ea"/>
        <a:cs typeface="+mn-cs"/>
      </a:defRPr>
    </a:lvl5pPr>
    <a:lvl6pPr marL="2688336" algn="r" defTabSz="1075334" rtl="1" eaLnBrk="1" latinLnBrk="0" hangingPunct="1">
      <a:defRPr sz="1400" kern="1200">
        <a:solidFill>
          <a:schemeClr val="tx1"/>
        </a:solidFill>
        <a:latin typeface="+mn-lt"/>
        <a:ea typeface="+mn-ea"/>
        <a:cs typeface="+mn-cs"/>
      </a:defRPr>
    </a:lvl6pPr>
    <a:lvl7pPr marL="3226003" algn="r" defTabSz="1075334" rtl="1" eaLnBrk="1" latinLnBrk="0" hangingPunct="1">
      <a:defRPr sz="1400" kern="1200">
        <a:solidFill>
          <a:schemeClr val="tx1"/>
        </a:solidFill>
        <a:latin typeface="+mn-lt"/>
        <a:ea typeface="+mn-ea"/>
        <a:cs typeface="+mn-cs"/>
      </a:defRPr>
    </a:lvl7pPr>
    <a:lvl8pPr marL="3763670" algn="r" defTabSz="1075334" rtl="1" eaLnBrk="1" latinLnBrk="0" hangingPunct="1">
      <a:defRPr sz="1400" kern="1200">
        <a:solidFill>
          <a:schemeClr val="tx1"/>
        </a:solidFill>
        <a:latin typeface="+mn-lt"/>
        <a:ea typeface="+mn-ea"/>
        <a:cs typeface="+mn-cs"/>
      </a:defRPr>
    </a:lvl8pPr>
    <a:lvl9pPr marL="4301338" algn="r" defTabSz="1075334" rtl="1"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44DCA-CB5E-4AED-82AB-C1E9ABC759F0}" type="slidenum">
              <a:rPr lang="ar-EG" smtClean="0"/>
              <a:pPr/>
              <a:t>7</a:t>
            </a:fld>
            <a:endParaRPr lang="ar-EG"/>
          </a:p>
        </p:txBody>
      </p:sp>
    </p:spTree>
    <p:extLst>
      <p:ext uri="{BB962C8B-B14F-4D97-AF65-F5344CB8AC3E}">
        <p14:creationId xmlns:p14="http://schemas.microsoft.com/office/powerpoint/2010/main" val="1936814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 y="3313"/>
            <a:ext cx="12788357" cy="9597887"/>
          </a:xfrm>
          <a:prstGeom prst="rect">
            <a:avLst/>
          </a:prstGeom>
        </p:spPr>
      </p:pic>
    </p:spTree>
    <p:extLst>
      <p:ext uri="{BB962C8B-B14F-4D97-AF65-F5344CB8AC3E}">
        <p14:creationId xmlns:p14="http://schemas.microsoft.com/office/powerpoint/2010/main" val="3846533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anoramic Picture with Caption">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 y="3313"/>
            <a:ext cx="12788357" cy="9597887"/>
          </a:xfrm>
          <a:prstGeom prst="rect">
            <a:avLst/>
          </a:prstGeom>
        </p:spPr>
      </p:pic>
    </p:spTree>
    <p:extLst>
      <p:ext uri="{BB962C8B-B14F-4D97-AF65-F5344CB8AC3E}">
        <p14:creationId xmlns:p14="http://schemas.microsoft.com/office/powerpoint/2010/main" val="41486241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and Caption">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 y="3313"/>
            <a:ext cx="12788357" cy="9597887"/>
          </a:xfrm>
          <a:prstGeom prst="rect">
            <a:avLst/>
          </a:prstGeom>
        </p:spPr>
      </p:pic>
    </p:spTree>
    <p:extLst>
      <p:ext uri="{BB962C8B-B14F-4D97-AF65-F5344CB8AC3E}">
        <p14:creationId xmlns:p14="http://schemas.microsoft.com/office/powerpoint/2010/main" val="120356858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Quote with Caption">
    <p:spTree>
      <p:nvGrpSpPr>
        <p:cNvPr id="1" name=""/>
        <p:cNvGrpSpPr/>
        <p:nvPr/>
      </p:nvGrpSpPr>
      <p:grpSpPr>
        <a:xfrm>
          <a:off x="0" y="0"/>
          <a:ext cx="0" cy="0"/>
          <a:chOff x="0" y="0"/>
          <a:chExt cx="0" cy="0"/>
        </a:xfrm>
      </p:grpSpPr>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 y="3313"/>
            <a:ext cx="12788357" cy="9597887"/>
          </a:xfrm>
          <a:prstGeom prst="rect">
            <a:avLst/>
          </a:prstGeom>
        </p:spPr>
      </p:pic>
    </p:spTree>
    <p:extLst>
      <p:ext uri="{BB962C8B-B14F-4D97-AF65-F5344CB8AC3E}">
        <p14:creationId xmlns:p14="http://schemas.microsoft.com/office/powerpoint/2010/main" val="259560936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Name Card">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 y="3313"/>
            <a:ext cx="12788357" cy="9597887"/>
          </a:xfrm>
          <a:prstGeom prst="rect">
            <a:avLst/>
          </a:prstGeom>
        </p:spPr>
      </p:pic>
    </p:spTree>
    <p:extLst>
      <p:ext uri="{BB962C8B-B14F-4D97-AF65-F5344CB8AC3E}">
        <p14:creationId xmlns:p14="http://schemas.microsoft.com/office/powerpoint/2010/main" val="142183176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51901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Picture Column">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053016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45466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770565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3044575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76602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2727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 y="3313"/>
            <a:ext cx="12788357" cy="9597887"/>
          </a:xfrm>
          <a:prstGeom prst="rect">
            <a:avLst/>
          </a:prstGeom>
        </p:spPr>
      </p:pic>
    </p:spTree>
    <p:extLst>
      <p:ext uri="{BB962C8B-B14F-4D97-AF65-F5344CB8AC3E}">
        <p14:creationId xmlns:p14="http://schemas.microsoft.com/office/powerpoint/2010/main" val="26732446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02638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45183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56558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2153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 y="3313"/>
            <a:ext cx="12788357" cy="9597887"/>
          </a:xfrm>
          <a:prstGeom prst="rect">
            <a:avLst/>
          </a:prstGeom>
        </p:spPr>
      </p:pic>
    </p:spTree>
    <p:extLst>
      <p:ext uri="{BB962C8B-B14F-4D97-AF65-F5344CB8AC3E}">
        <p14:creationId xmlns:p14="http://schemas.microsoft.com/office/powerpoint/2010/main" val="19145743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 y="3313"/>
            <a:ext cx="12788357" cy="9597887"/>
          </a:xfrm>
          <a:prstGeom prst="rect">
            <a:avLst/>
          </a:prstGeom>
        </p:spPr>
      </p:pic>
    </p:spTree>
    <p:extLst>
      <p:ext uri="{BB962C8B-B14F-4D97-AF65-F5344CB8AC3E}">
        <p14:creationId xmlns:p14="http://schemas.microsoft.com/office/powerpoint/2010/main" val="20937445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8" name="Picture 27"/>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8832" y="3313"/>
            <a:ext cx="12788357" cy="9597887"/>
          </a:xfrm>
          <a:prstGeom prst="rect">
            <a:avLst/>
          </a:prstGeom>
        </p:spPr>
      </p:pic>
    </p:spTree>
    <p:extLst>
      <p:ext uri="{BB962C8B-B14F-4D97-AF65-F5344CB8AC3E}">
        <p14:creationId xmlns:p14="http://schemas.microsoft.com/office/powerpoint/2010/main" val="2663033860"/>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 id="2147483812" r:id="rId17"/>
    <p:sldLayoutId id="2147483813" r:id="rId18"/>
    <p:sldLayoutId id="2147483832" r:id="rId19"/>
  </p:sldLayoutIdLst>
  <p:timing>
    <p:tnLst>
      <p:par>
        <p:cTn id="1" dur="indefinite" restart="never" nodeType="tmRoot"/>
      </p:par>
    </p:tnLst>
  </p:timing>
  <p:txStyles>
    <p:titleStyle>
      <a:lvl1pPr algn="l" defTabSz="640080" rtl="0" eaLnBrk="1" latinLnBrk="0" hangingPunct="1">
        <a:spcBef>
          <a:spcPct val="0"/>
        </a:spcBef>
        <a:buNone/>
        <a:defRPr sz="448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80060" indent="-480060" algn="l" defTabSz="640080" rtl="0" eaLnBrk="1" latinLnBrk="0" hangingPunct="1">
        <a:spcBef>
          <a:spcPts val="1400"/>
        </a:spcBef>
        <a:spcAft>
          <a:spcPts val="0"/>
        </a:spcAft>
        <a:buClr>
          <a:schemeClr val="accent1"/>
        </a:buClr>
        <a:buSzPct val="80000"/>
        <a:buFont typeface="Wingdings 3" charset="2"/>
        <a:buChar char=""/>
        <a:defRPr sz="2520" b="0" i="0" kern="1200">
          <a:solidFill>
            <a:schemeClr val="tx1">
              <a:lumMod val="75000"/>
              <a:lumOff val="25000"/>
            </a:schemeClr>
          </a:solidFill>
          <a:latin typeface="+mn-lt"/>
          <a:ea typeface="+mn-ea"/>
          <a:cs typeface="+mn-cs"/>
        </a:defRPr>
      </a:lvl1pPr>
      <a:lvl2pPr marL="960120" indent="-396850" algn="l" defTabSz="640080" rtl="0" eaLnBrk="1" latinLnBrk="0" hangingPunct="1">
        <a:spcBef>
          <a:spcPts val="1400"/>
        </a:spcBef>
        <a:spcAft>
          <a:spcPts val="0"/>
        </a:spcAft>
        <a:buClr>
          <a:schemeClr val="accent1"/>
        </a:buClr>
        <a:buSzPct val="80000"/>
        <a:buFont typeface="Wingdings 3" charset="2"/>
        <a:buChar char=""/>
        <a:defRPr sz="2240" b="0" i="0" kern="1200">
          <a:solidFill>
            <a:schemeClr val="tx1">
              <a:lumMod val="75000"/>
              <a:lumOff val="25000"/>
            </a:schemeClr>
          </a:solidFill>
          <a:latin typeface="+mn-lt"/>
          <a:ea typeface="+mn-ea"/>
          <a:cs typeface="+mn-cs"/>
        </a:defRPr>
      </a:lvl2pPr>
      <a:lvl3pPr marL="1344168" indent="-320040" algn="l" defTabSz="640080" rtl="0" eaLnBrk="1" latinLnBrk="0" hangingPunct="1">
        <a:spcBef>
          <a:spcPts val="1400"/>
        </a:spcBef>
        <a:spcAft>
          <a:spcPts val="0"/>
        </a:spcAft>
        <a:buClr>
          <a:schemeClr val="accent1"/>
        </a:buClr>
        <a:buSzPct val="80000"/>
        <a:buFont typeface="Wingdings 3" charset="2"/>
        <a:buChar char=""/>
        <a:defRPr sz="1960" b="0" i="0" kern="1200">
          <a:solidFill>
            <a:schemeClr val="tx1">
              <a:lumMod val="75000"/>
              <a:lumOff val="25000"/>
            </a:schemeClr>
          </a:solidFill>
          <a:latin typeface="+mn-lt"/>
          <a:ea typeface="+mn-ea"/>
          <a:cs typeface="+mn-cs"/>
        </a:defRPr>
      </a:lvl3pPr>
      <a:lvl4pPr marL="1728216" indent="-320040" algn="l" defTabSz="640080" rtl="0" eaLnBrk="1" latinLnBrk="0" hangingPunct="1">
        <a:spcBef>
          <a:spcPts val="1400"/>
        </a:spcBef>
        <a:spcAft>
          <a:spcPts val="0"/>
        </a:spcAft>
        <a:buClr>
          <a:schemeClr val="accent1"/>
        </a:buClr>
        <a:buSzPct val="80000"/>
        <a:buFont typeface="Wingdings 3" charset="2"/>
        <a:buChar char=""/>
        <a:defRPr sz="1680" b="0" i="0" kern="1200">
          <a:solidFill>
            <a:schemeClr val="tx1">
              <a:lumMod val="75000"/>
              <a:lumOff val="25000"/>
            </a:schemeClr>
          </a:solidFill>
          <a:latin typeface="+mn-lt"/>
          <a:ea typeface="+mn-ea"/>
          <a:cs typeface="+mn-cs"/>
        </a:defRPr>
      </a:lvl4pPr>
      <a:lvl5pPr marL="2112264" indent="-320040" algn="l" defTabSz="640080" rtl="0" eaLnBrk="1" latinLnBrk="0" hangingPunct="1">
        <a:spcBef>
          <a:spcPts val="1400"/>
        </a:spcBef>
        <a:spcAft>
          <a:spcPts val="0"/>
        </a:spcAft>
        <a:buClr>
          <a:schemeClr val="accent1"/>
        </a:buClr>
        <a:buSzPct val="80000"/>
        <a:buFont typeface="Wingdings 3" charset="2"/>
        <a:buChar char=""/>
        <a:defRPr sz="1680" b="0" i="0" kern="1200">
          <a:solidFill>
            <a:schemeClr val="tx1">
              <a:lumMod val="75000"/>
              <a:lumOff val="25000"/>
            </a:schemeClr>
          </a:solidFill>
          <a:latin typeface="+mn-lt"/>
          <a:ea typeface="+mn-ea"/>
          <a:cs typeface="+mn-cs"/>
        </a:defRPr>
      </a:lvl5pPr>
      <a:lvl6pPr marL="2540440" indent="-320040" algn="l" defTabSz="640080" rtl="0" eaLnBrk="1" latinLnBrk="0" hangingPunct="1">
        <a:spcBef>
          <a:spcPts val="1400"/>
        </a:spcBef>
        <a:spcAft>
          <a:spcPts val="0"/>
        </a:spcAft>
        <a:buClr>
          <a:schemeClr val="accent1"/>
        </a:buClr>
        <a:buSzPct val="80000"/>
        <a:buFont typeface="Wingdings 3" charset="2"/>
        <a:buChar char=""/>
        <a:defRPr sz="1680" b="0" i="0" kern="1200">
          <a:solidFill>
            <a:schemeClr val="tx1">
              <a:lumMod val="75000"/>
              <a:lumOff val="25000"/>
            </a:schemeClr>
          </a:solidFill>
          <a:latin typeface="+mn-lt"/>
          <a:ea typeface="+mn-ea"/>
          <a:cs typeface="+mn-cs"/>
        </a:defRPr>
      </a:lvl6pPr>
      <a:lvl7pPr marL="2900520" indent="-320040" algn="l" defTabSz="640080" rtl="0" eaLnBrk="1" latinLnBrk="0" hangingPunct="1">
        <a:spcBef>
          <a:spcPts val="1400"/>
        </a:spcBef>
        <a:spcAft>
          <a:spcPts val="0"/>
        </a:spcAft>
        <a:buClr>
          <a:schemeClr val="accent1"/>
        </a:buClr>
        <a:buSzPct val="80000"/>
        <a:buFont typeface="Wingdings 3" charset="2"/>
        <a:buChar char=""/>
        <a:defRPr sz="1680" b="0" i="0" kern="1200">
          <a:solidFill>
            <a:schemeClr val="tx1">
              <a:lumMod val="75000"/>
              <a:lumOff val="25000"/>
            </a:schemeClr>
          </a:solidFill>
          <a:latin typeface="+mn-lt"/>
          <a:ea typeface="+mn-ea"/>
          <a:cs typeface="+mn-cs"/>
        </a:defRPr>
      </a:lvl7pPr>
      <a:lvl8pPr marL="3162600" indent="-320040" algn="l" defTabSz="640080" rtl="0" eaLnBrk="1" latinLnBrk="0" hangingPunct="1">
        <a:spcBef>
          <a:spcPts val="1400"/>
        </a:spcBef>
        <a:spcAft>
          <a:spcPts val="0"/>
        </a:spcAft>
        <a:buClr>
          <a:schemeClr val="accent1"/>
        </a:buClr>
        <a:buSzPct val="80000"/>
        <a:buFont typeface="Wingdings 3" charset="2"/>
        <a:buChar char=""/>
        <a:defRPr sz="1680" b="0" i="0" kern="1200">
          <a:solidFill>
            <a:schemeClr val="tx1">
              <a:lumMod val="75000"/>
              <a:lumOff val="25000"/>
            </a:schemeClr>
          </a:solidFill>
          <a:latin typeface="+mn-lt"/>
          <a:ea typeface="+mn-ea"/>
          <a:cs typeface="+mn-cs"/>
        </a:defRPr>
      </a:lvl8pPr>
      <a:lvl9pPr marL="3480680" indent="-320040" algn="l" defTabSz="640080" rtl="0" eaLnBrk="1" latinLnBrk="0" hangingPunct="1">
        <a:spcBef>
          <a:spcPts val="1400"/>
        </a:spcBef>
        <a:spcAft>
          <a:spcPts val="0"/>
        </a:spcAft>
        <a:buClr>
          <a:schemeClr val="accent1"/>
        </a:buClr>
        <a:buSzPct val="80000"/>
        <a:buFont typeface="Wingdings 3" charset="2"/>
        <a:buChar char=""/>
        <a:defRPr sz="1680" b="0" i="0" kern="1200">
          <a:solidFill>
            <a:schemeClr val="tx1">
              <a:lumMod val="75000"/>
              <a:lumOff val="25000"/>
            </a:schemeClr>
          </a:solidFill>
          <a:latin typeface="+mn-lt"/>
          <a:ea typeface="+mn-ea"/>
          <a:cs typeface="+mn-cs"/>
        </a:defRPr>
      </a:lvl9pPr>
    </p:bodyStyle>
    <p:otherStyle>
      <a:defPPr>
        <a:defRPr lang="en-US"/>
      </a:defPPr>
      <a:lvl1pPr marL="0" algn="l" defTabSz="640080" rtl="0" eaLnBrk="1" latinLnBrk="0" hangingPunct="1">
        <a:defRPr sz="2520" kern="1200">
          <a:solidFill>
            <a:schemeClr val="tx1"/>
          </a:solidFill>
          <a:latin typeface="+mn-lt"/>
          <a:ea typeface="+mn-ea"/>
          <a:cs typeface="+mn-cs"/>
        </a:defRPr>
      </a:lvl1pPr>
      <a:lvl2pPr marL="640080" algn="l" defTabSz="640080" rtl="0" eaLnBrk="1" latinLnBrk="0" hangingPunct="1">
        <a:defRPr sz="2520" kern="1200">
          <a:solidFill>
            <a:schemeClr val="tx1"/>
          </a:solidFill>
          <a:latin typeface="+mn-lt"/>
          <a:ea typeface="+mn-ea"/>
          <a:cs typeface="+mn-cs"/>
        </a:defRPr>
      </a:lvl2pPr>
      <a:lvl3pPr marL="1280160" algn="l" defTabSz="640080" rtl="0" eaLnBrk="1" latinLnBrk="0" hangingPunct="1">
        <a:defRPr sz="2520" kern="1200">
          <a:solidFill>
            <a:schemeClr val="tx1"/>
          </a:solidFill>
          <a:latin typeface="+mn-lt"/>
          <a:ea typeface="+mn-ea"/>
          <a:cs typeface="+mn-cs"/>
        </a:defRPr>
      </a:lvl3pPr>
      <a:lvl4pPr marL="1920240" algn="l" defTabSz="640080" rtl="0" eaLnBrk="1" latinLnBrk="0" hangingPunct="1">
        <a:defRPr sz="2520" kern="1200">
          <a:solidFill>
            <a:schemeClr val="tx1"/>
          </a:solidFill>
          <a:latin typeface="+mn-lt"/>
          <a:ea typeface="+mn-ea"/>
          <a:cs typeface="+mn-cs"/>
        </a:defRPr>
      </a:lvl4pPr>
      <a:lvl5pPr marL="2560320" algn="l" defTabSz="640080" rtl="0" eaLnBrk="1" latinLnBrk="0" hangingPunct="1">
        <a:defRPr sz="2520" kern="1200">
          <a:solidFill>
            <a:schemeClr val="tx1"/>
          </a:solidFill>
          <a:latin typeface="+mn-lt"/>
          <a:ea typeface="+mn-ea"/>
          <a:cs typeface="+mn-cs"/>
        </a:defRPr>
      </a:lvl5pPr>
      <a:lvl6pPr marL="3200400" algn="l" defTabSz="640080" rtl="0" eaLnBrk="1" latinLnBrk="0" hangingPunct="1">
        <a:defRPr sz="2520" kern="1200">
          <a:solidFill>
            <a:schemeClr val="tx1"/>
          </a:solidFill>
          <a:latin typeface="+mn-lt"/>
          <a:ea typeface="+mn-ea"/>
          <a:cs typeface="+mn-cs"/>
        </a:defRPr>
      </a:lvl6pPr>
      <a:lvl7pPr marL="3840480" algn="l" defTabSz="640080" rtl="0" eaLnBrk="1" latinLnBrk="0" hangingPunct="1">
        <a:defRPr sz="2520" kern="1200">
          <a:solidFill>
            <a:schemeClr val="tx1"/>
          </a:solidFill>
          <a:latin typeface="+mn-lt"/>
          <a:ea typeface="+mn-ea"/>
          <a:cs typeface="+mn-cs"/>
        </a:defRPr>
      </a:lvl7pPr>
      <a:lvl8pPr marL="4480560" algn="l" defTabSz="640080" rtl="0" eaLnBrk="1" latinLnBrk="0" hangingPunct="1">
        <a:defRPr sz="2520" kern="1200">
          <a:solidFill>
            <a:schemeClr val="tx1"/>
          </a:solidFill>
          <a:latin typeface="+mn-lt"/>
          <a:ea typeface="+mn-ea"/>
          <a:cs typeface="+mn-cs"/>
        </a:defRPr>
      </a:lvl8pPr>
      <a:lvl9pPr marL="5120640" algn="l" defTabSz="64008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ChangeArrowheads="1"/>
          </p:cNvSpPr>
          <p:nvPr/>
        </p:nvSpPr>
        <p:spPr bwMode="auto">
          <a:xfrm>
            <a:off x="1518337" y="4007177"/>
            <a:ext cx="9592235" cy="1015663"/>
          </a:xfrm>
          <a:prstGeom prst="rect">
            <a:avLst/>
          </a:prstGeom>
          <a:ln/>
        </p:spPr>
        <p:style>
          <a:lnRef idx="1">
            <a:schemeClr val="accent2"/>
          </a:lnRef>
          <a:fillRef idx="2">
            <a:schemeClr val="accent2"/>
          </a:fillRef>
          <a:effectRef idx="1">
            <a:schemeClr val="accent2"/>
          </a:effectRef>
          <a:fontRef idx="minor">
            <a:schemeClr val="dk1"/>
          </a:fontRef>
        </p:style>
        <p:txBody>
          <a:bodyPr wrap="square" anchor="ctr">
            <a:spAutoFit/>
          </a:bodyPr>
          <a:lstStyle>
            <a:lvl1pPr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rtl="0">
              <a:defRPr/>
            </a:pPr>
            <a:r>
              <a:rPr lang="ar-EG" sz="6000" b="1" kern="0" dirty="0" smtClean="0">
                <a:solidFill>
                  <a:schemeClr val="bg1"/>
                </a:solidFill>
                <a:effectLst>
                  <a:outerShdw blurRad="38100" dist="38100" dir="2700000" algn="tl">
                    <a:srgbClr val="000000">
                      <a:alpha val="43137"/>
                    </a:srgbClr>
                  </a:outerShdw>
                </a:effectLst>
                <a:latin typeface="Andalus" pitchFamily="18" charset="-78"/>
                <a:cs typeface="Andalus" pitchFamily="18" charset="-78"/>
              </a:rPr>
              <a:t>الرؤية المستقبلية للمدينة</a:t>
            </a:r>
            <a:endParaRPr lang="ar-EG" sz="6000" b="1" kern="0" dirty="0">
              <a:solidFill>
                <a:schemeClr val="bg1"/>
              </a:solidFill>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153564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6572" y="2048256"/>
            <a:ext cx="3648456" cy="318707"/>
          </a:xfrm>
          <a:prstGeom prst="rect">
            <a:avLst/>
          </a:prstGeom>
        </p:spPr>
        <p:txBody>
          <a:bodyPr>
            <a:normAutofit fontScale="90000"/>
          </a:bodyPr>
          <a:lstStyle/>
          <a:p>
            <a:endParaRPr lang="ar-EG" dirty="0"/>
          </a:p>
        </p:txBody>
      </p:sp>
      <p:sp>
        <p:nvSpPr>
          <p:cNvPr id="5" name="Rectangle 225"/>
          <p:cNvSpPr>
            <a:spLocks noChangeArrowheads="1"/>
          </p:cNvSpPr>
          <p:nvPr/>
        </p:nvSpPr>
        <p:spPr bwMode="auto">
          <a:xfrm rot="5400000">
            <a:off x="8180868" y="5050055"/>
            <a:ext cx="8394404" cy="707886"/>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a:spAutoFit/>
          </a:bodyPr>
          <a:lstStyle/>
          <a:p>
            <a:pPr algn="ctr">
              <a:defRPr/>
            </a:pPr>
            <a:r>
              <a:rPr lang="ar-EG" sz="4000" b="1" dirty="0" smtClean="0">
                <a:solidFill>
                  <a:schemeClr val="bg1">
                    <a:lumMod val="95000"/>
                    <a:lumOff val="5000"/>
                  </a:schemeClr>
                </a:solidFill>
                <a:effectLst>
                  <a:outerShdw blurRad="38100" dist="38100" dir="2700000" algn="tl">
                    <a:srgbClr val="000000">
                      <a:alpha val="43137"/>
                    </a:srgbClr>
                  </a:outerShdw>
                </a:effectLst>
                <a:latin typeface="Andalus" pitchFamily="18" charset="-78"/>
                <a:cs typeface="Andalus" pitchFamily="18" charset="-78"/>
              </a:rPr>
              <a:t>المشروعات المحققة للرؤية</a:t>
            </a:r>
          </a:p>
        </p:txBody>
      </p:sp>
      <p:graphicFrame>
        <p:nvGraphicFramePr>
          <p:cNvPr id="6" name="Table 5"/>
          <p:cNvGraphicFramePr>
            <a:graphicFrameLocks noGrp="1"/>
          </p:cNvGraphicFramePr>
          <p:nvPr>
            <p:extLst>
              <p:ext uri="{D42A27DB-BD31-4B8C-83A1-F6EECF244321}">
                <p14:modId xmlns:p14="http://schemas.microsoft.com/office/powerpoint/2010/main" val="705616805"/>
              </p:ext>
            </p:extLst>
          </p:nvPr>
        </p:nvGraphicFramePr>
        <p:xfrm>
          <a:off x="133350" y="1443055"/>
          <a:ext cx="11802135" cy="8005746"/>
        </p:xfrm>
        <a:graphic>
          <a:graphicData uri="http://schemas.openxmlformats.org/drawingml/2006/table">
            <a:tbl>
              <a:tblPr rtl="1">
                <a:tableStyleId>{5940675A-B579-460E-94D1-54222C63F5DA}</a:tableStyleId>
              </a:tblPr>
              <a:tblGrid>
                <a:gridCol w="1101490"/>
                <a:gridCol w="7424045"/>
                <a:gridCol w="1657350"/>
                <a:gridCol w="1619250"/>
              </a:tblGrid>
              <a:tr h="665016">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القطاع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اسم المشروع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نوع المشروع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المستفيد</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r>
              <a:tr h="651446">
                <a:tc rowSpan="4">
                  <a:txBody>
                    <a:bodyPr/>
                    <a:lstStyle/>
                    <a:p>
                      <a:pPr marL="0" indent="0" algn="ctr" rtl="1" fontAlgn="ctr">
                        <a:buFont typeface="Arial" panose="020B0604020202020204" pitchFamily="34" charset="0"/>
                        <a:buNone/>
                      </a:pPr>
                      <a:r>
                        <a:rPr lang="ar-EG" sz="20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الطرق</a:t>
                      </a:r>
                      <a:endParaRPr lang="ar-EG" sz="20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3448" rtl="1" eaLnBrk="1" latinLnBrk="0" hangingPunct="1">
                        <a:lnSpc>
                          <a:spcPct val="115000"/>
                        </a:lnSpc>
                        <a:spcAft>
                          <a:spcPts val="1120"/>
                        </a:spcAft>
                        <a:buFontTx/>
                        <a:buNone/>
                        <a:defRPr/>
                      </a:pPr>
                      <a:r>
                        <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rPr>
                        <a:t>انشاء موقف لخطوط النقل الجماعي الاقليمي .</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3448" rtl="1" eaLnBrk="1" latinLnBrk="0" hangingPunct="1">
                        <a:lnSpc>
                          <a:spcPct val="115000"/>
                        </a:lnSpc>
                        <a:spcAft>
                          <a:spcPts val="1120"/>
                        </a:spcAft>
                        <a:buFontTx/>
                        <a:buNone/>
                        <a:defRPr/>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3448" rtl="1" eaLnBrk="1" latinLnBrk="0" hangingPunct="1">
                        <a:lnSpc>
                          <a:spcPct val="115000"/>
                        </a:lnSpc>
                        <a:spcAft>
                          <a:spcPts val="1120"/>
                        </a:spcAft>
                        <a:buFontTx/>
                        <a:buNone/>
                        <a:defRPr/>
                      </a:pPr>
                      <a:r>
                        <a:rPr lang="ar-SA" sz="1700" b="1" kern="1200" dirty="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779324">
                <a:tc vMerge="1">
                  <a:txBody>
                    <a:bodyPr/>
                    <a:lstStyle/>
                    <a:p>
                      <a:pPr marL="0" indent="0" algn="ctr" rtl="1" fontAlgn="ctr">
                        <a:buFont typeface="Arial" panose="020B0604020202020204" pitchFamily="34" charset="0"/>
                        <a:buNone/>
                      </a:pPr>
                      <a:endParaRPr lang="ar-EG" sz="20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marL="0" algn="ctr" defTabSz="913448" rtl="1" eaLnBrk="1" latinLnBrk="0" hangingPunct="1">
                        <a:lnSpc>
                          <a:spcPct val="115000"/>
                        </a:lnSpc>
                        <a:spcAft>
                          <a:spcPts val="1120"/>
                        </a:spcAft>
                        <a:buFontTx/>
                        <a:buNone/>
                        <a:defRPr/>
                      </a:pPr>
                      <a:r>
                        <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rPr>
                        <a:t>رفع كفاءة الطريق الاقليمي بطول 4.5كم (الانارة – الرصف- الارصفة الجانبية).</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3448" rtl="1" eaLnBrk="1" latinLnBrk="0" hangingPunct="1">
                        <a:lnSpc>
                          <a:spcPct val="115000"/>
                        </a:lnSpc>
                        <a:spcAft>
                          <a:spcPts val="1120"/>
                        </a:spcAft>
                        <a:buFontTx/>
                        <a:buNone/>
                        <a:defRPr/>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3448" rtl="1" eaLnBrk="1" latinLnBrk="0" hangingPunct="1">
                        <a:lnSpc>
                          <a:spcPct val="115000"/>
                        </a:lnSpc>
                        <a:spcAft>
                          <a:spcPts val="1120"/>
                        </a:spcAft>
                        <a:buFontTx/>
                        <a:buNone/>
                        <a:defRPr/>
                      </a:pPr>
                      <a:r>
                        <a:rPr lang="ar-SA" sz="1700" b="1" kern="1200" dirty="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1080091">
                <a:tc vMerge="1">
                  <a:txBody>
                    <a:bodyPr/>
                    <a:lstStyle/>
                    <a:p>
                      <a:pPr marL="0" indent="0" algn="ctr" rtl="1" fontAlgn="ctr">
                        <a:buFont typeface="Arial" panose="020B0604020202020204" pitchFamily="34" charset="0"/>
                        <a:buNone/>
                      </a:pPr>
                      <a:endParaRPr lang="ar-EG" sz="20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marL="0" algn="ctr" defTabSz="913448" rtl="1" eaLnBrk="1" latinLnBrk="0" hangingPunct="1">
                        <a:lnSpc>
                          <a:spcPct val="115000"/>
                        </a:lnSpc>
                        <a:spcAft>
                          <a:spcPts val="1120"/>
                        </a:spcAft>
                        <a:buFontTx/>
                        <a:buNone/>
                        <a:defRPr/>
                      </a:pPr>
                      <a:r>
                        <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rPr>
                        <a:t>رصف وانارة الطرق الداخلية الرئيسية (شارع البيئة بطول 4.5 كم والوصلات الطولية المتقاطعة مع الطريق الاقليمي بعدد 4 وصلات بطول 0.4كم لكل واحدة.</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3448" rtl="1" eaLnBrk="1" latinLnBrk="0" hangingPunct="1">
                        <a:lnSpc>
                          <a:spcPct val="115000"/>
                        </a:lnSpc>
                        <a:spcAft>
                          <a:spcPts val="1120"/>
                        </a:spcAft>
                        <a:buFontTx/>
                        <a:buNone/>
                        <a:defRPr/>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3448" rtl="1" eaLnBrk="1" latinLnBrk="0" hangingPunct="1">
                        <a:lnSpc>
                          <a:spcPct val="115000"/>
                        </a:lnSpc>
                        <a:spcAft>
                          <a:spcPts val="1120"/>
                        </a:spcAft>
                        <a:buFontTx/>
                        <a:buNone/>
                        <a:defRPr/>
                      </a:pPr>
                      <a:r>
                        <a:rPr lang="ar-SA" sz="1700" b="1" kern="1200" dirty="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651446">
                <a:tc vMerge="1">
                  <a:txBody>
                    <a:bodyPr/>
                    <a:lstStyle/>
                    <a:p>
                      <a:pPr marL="0" indent="0" algn="ctr" rtl="1" fontAlgn="ctr">
                        <a:buFont typeface="Arial" panose="020B0604020202020204" pitchFamily="34" charset="0"/>
                        <a:buNone/>
                      </a:pPr>
                      <a:endParaRPr lang="ar-EG" sz="20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marL="0" algn="ctr" defTabSz="913448" rtl="1" eaLnBrk="1" latinLnBrk="0" hangingPunct="1">
                        <a:lnSpc>
                          <a:spcPct val="115000"/>
                        </a:lnSpc>
                        <a:spcAft>
                          <a:spcPts val="1120"/>
                        </a:spcAft>
                        <a:buFontTx/>
                        <a:buNone/>
                        <a:defRPr/>
                      </a:pPr>
                      <a:r>
                        <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rPr>
                        <a:t>تطوير المداخل الرئيسية للمدينة (المدخل الشمالي والجنوبي)</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3448" rtl="1" eaLnBrk="1" latinLnBrk="0" hangingPunct="1">
                        <a:lnSpc>
                          <a:spcPct val="115000"/>
                        </a:lnSpc>
                        <a:spcAft>
                          <a:spcPts val="1120"/>
                        </a:spcAft>
                        <a:buFontTx/>
                        <a:buNone/>
                        <a:defRPr/>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3448" rtl="1" eaLnBrk="1" latinLnBrk="0" hangingPunct="1">
                        <a:lnSpc>
                          <a:spcPct val="115000"/>
                        </a:lnSpc>
                        <a:spcAft>
                          <a:spcPts val="1120"/>
                        </a:spcAft>
                        <a:buFontTx/>
                        <a:buNone/>
                        <a:defRPr/>
                      </a:pPr>
                      <a:r>
                        <a:rPr lang="ar-SA" sz="1700" b="1" kern="1200" dirty="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651446">
                <a:tc rowSpan="6">
                  <a:txBody>
                    <a:bodyPr/>
                    <a:lstStyle/>
                    <a:p>
                      <a:pPr marL="0" indent="0" algn="ctr" rtl="1" fontAlgn="ctr">
                        <a:buFont typeface="Arial" panose="020B0604020202020204" pitchFamily="34" charset="0"/>
                        <a:buNone/>
                      </a:pPr>
                      <a:r>
                        <a:rPr lang="ar-EG" sz="20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قطاع التغذية بمياه الشرب </a:t>
                      </a:r>
                      <a:endParaRPr lang="ar-EG" sz="20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algn="ctr" defTabSz="913448" rtl="1">
                        <a:spcAft>
                          <a:spcPts val="1120"/>
                        </a:spcAft>
                        <a:buFontTx/>
                        <a:buNone/>
                        <a:defRPr/>
                      </a:pPr>
                      <a:r>
                        <a:rPr lang="ar-EG" sz="17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زيادة طاقة محطات المياه القائمة .</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marL="0" algn="ctr" defTabSz="913448" rtl="1" eaLnBrk="1" latinLnBrk="0" hangingPunct="1">
                        <a:lnSpc>
                          <a:spcPct val="115000"/>
                        </a:lnSpc>
                        <a:spcAft>
                          <a:spcPts val="1120"/>
                        </a:spcAft>
                        <a:buFontTx/>
                        <a:buNone/>
                        <a:defRPr/>
                      </a:pPr>
                      <a:r>
                        <a:rPr lang="ar-SA" sz="1700" b="1" kern="120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r>
              <a:tr h="597458">
                <a:tc vMerge="1">
                  <a:txBody>
                    <a:bodyPr/>
                    <a:lstStyle/>
                    <a:p>
                      <a:pPr rtl="1"/>
                      <a:endParaRPr lang="ar-EG"/>
                    </a:p>
                  </a:txBody>
                  <a:tcPr/>
                </a:tc>
                <a:tc>
                  <a:txBody>
                    <a:bodyPr/>
                    <a:lstStyle/>
                    <a:p>
                      <a:pPr algn="ctr" defTabSz="913448" rtl="1">
                        <a:spcAft>
                          <a:spcPts val="1120"/>
                        </a:spcAft>
                        <a:buFontTx/>
                        <a:buNone/>
                        <a:defRPr/>
                      </a:pPr>
                      <a:r>
                        <a:rPr lang="ar-EG" sz="17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إحلال وتجديد مواسير شبكة المياه القديمة والمتهالكة .</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marL="0" algn="ctr" defTabSz="913448" rtl="1" eaLnBrk="1" latinLnBrk="0" hangingPunct="1">
                        <a:lnSpc>
                          <a:spcPct val="115000"/>
                        </a:lnSpc>
                        <a:spcAft>
                          <a:spcPts val="1120"/>
                        </a:spcAft>
                        <a:buFontTx/>
                        <a:buNone/>
                        <a:defRPr/>
                      </a:pPr>
                      <a:r>
                        <a:rPr lang="ar-SA" sz="1700" b="1" kern="120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r>
              <a:tr h="704151">
                <a:tc vMerge="1">
                  <a:txBody>
                    <a:bodyPr/>
                    <a:lstStyle/>
                    <a:p>
                      <a:pPr rtl="1"/>
                      <a:endParaRPr lang="ar-EG"/>
                    </a:p>
                  </a:txBody>
                  <a:tcPr/>
                </a:tc>
                <a:tc>
                  <a:txBody>
                    <a:bodyPr/>
                    <a:lstStyle/>
                    <a:p>
                      <a:pPr algn="ctr" defTabSz="913448" rtl="1">
                        <a:spcAft>
                          <a:spcPts val="1120"/>
                        </a:spcAft>
                        <a:buFontTx/>
                        <a:buNone/>
                        <a:defRPr/>
                      </a:pPr>
                      <a:r>
                        <a:rPr lang="ar-EG" sz="17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إحلال وتجديد وزيادة قطر مواسير شبكة المياه الصغيرة .</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marL="0" algn="ctr" defTabSz="913448" rtl="1" eaLnBrk="1" latinLnBrk="0" hangingPunct="1">
                        <a:lnSpc>
                          <a:spcPct val="115000"/>
                        </a:lnSpc>
                        <a:spcAft>
                          <a:spcPts val="1120"/>
                        </a:spcAft>
                        <a:buFontTx/>
                        <a:buNone/>
                        <a:defRPr/>
                      </a:pPr>
                      <a:r>
                        <a:rPr lang="ar-SA" sz="1700" b="1" kern="120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r>
              <a:tr h="601926">
                <a:tc vMerge="1">
                  <a:txBody>
                    <a:bodyPr/>
                    <a:lstStyle/>
                    <a:p>
                      <a:pPr rtl="1"/>
                      <a:endParaRPr lang="ar-EG"/>
                    </a:p>
                  </a:txBody>
                  <a:tcPr/>
                </a:tc>
                <a:tc>
                  <a:txBody>
                    <a:bodyPr/>
                    <a:lstStyle/>
                    <a:p>
                      <a:pPr algn="ctr" defTabSz="913448" rtl="1">
                        <a:spcAft>
                          <a:spcPts val="1120"/>
                        </a:spcAft>
                        <a:buFontTx/>
                        <a:buNone/>
                        <a:defRPr/>
                      </a:pPr>
                      <a:r>
                        <a:rPr lang="ar-EG" sz="17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إقامة خزانات أرضية جديدة لمياه الشرب لتلبية متطلبات الطوارئ .</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marL="0" algn="ctr" defTabSz="913448" rtl="1" eaLnBrk="1" latinLnBrk="0" hangingPunct="1">
                        <a:lnSpc>
                          <a:spcPct val="115000"/>
                        </a:lnSpc>
                        <a:spcAft>
                          <a:spcPts val="1120"/>
                        </a:spcAft>
                        <a:buFontTx/>
                        <a:buNone/>
                        <a:defRPr/>
                      </a:pPr>
                      <a:r>
                        <a:rPr lang="ar-SA" sz="1700" b="1" kern="120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r>
              <a:tr h="743208">
                <a:tc vMerge="1">
                  <a:txBody>
                    <a:bodyPr/>
                    <a:lstStyle/>
                    <a:p>
                      <a:pPr rtl="1"/>
                      <a:endParaRPr lang="ar-EG"/>
                    </a:p>
                  </a:txBody>
                  <a:tcPr/>
                </a:tc>
                <a:tc>
                  <a:txBody>
                    <a:bodyPr/>
                    <a:lstStyle/>
                    <a:p>
                      <a:pPr algn="ctr" defTabSz="913448" rtl="1">
                        <a:spcAft>
                          <a:spcPts val="1120"/>
                        </a:spcAft>
                        <a:buFontTx/>
                        <a:buNone/>
                        <a:defRPr/>
                      </a:pPr>
                      <a:r>
                        <a:rPr lang="ar-EG" sz="17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إقامة خزانات عالية لمياه الشرب لتحسين ضغوط المياه بالشبكة .</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marL="0" algn="ctr" defTabSz="913448" rtl="1" eaLnBrk="1" latinLnBrk="0" hangingPunct="1">
                        <a:lnSpc>
                          <a:spcPct val="115000"/>
                        </a:lnSpc>
                        <a:spcAft>
                          <a:spcPts val="1120"/>
                        </a:spcAft>
                        <a:buFontTx/>
                        <a:buNone/>
                        <a:defRPr/>
                      </a:pPr>
                      <a:r>
                        <a:rPr lang="ar-SA" sz="1700" b="1" kern="120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r>
              <a:tr h="880234">
                <a:tc vMerge="1">
                  <a:txBody>
                    <a:bodyPr/>
                    <a:lstStyle/>
                    <a:p>
                      <a:pPr rtl="1"/>
                      <a:endParaRPr lang="ar-EG"/>
                    </a:p>
                  </a:txBody>
                  <a:tcPr/>
                </a:tc>
                <a:tc>
                  <a:txBody>
                    <a:bodyPr/>
                    <a:lstStyle/>
                    <a:p>
                      <a:pPr algn="ctr" defTabSz="913448" rtl="1">
                        <a:spcAft>
                          <a:spcPts val="1120"/>
                        </a:spcAft>
                        <a:buFontTx/>
                        <a:buNone/>
                        <a:defRPr/>
                      </a:pPr>
                      <a:r>
                        <a:rPr lang="ar-EG" sz="17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مد شبكات المياه لمناطق التوسعات المستقبلية التي سوف يتم اقتراحها بهذا المخطط .</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marL="0" indent="0" algn="ctr" rtl="1" fontAlgn="ctr">
                        <a:buFont typeface="Arial" panose="020B0604020202020204" pitchFamily="34" charset="0"/>
                        <a:buNone/>
                      </a:pPr>
                      <a:r>
                        <a:rPr lang="ar-EG" sz="1700" b="1" kern="1200" dirty="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c>
                  <a:txBody>
                    <a:bodyPr/>
                    <a:lstStyle/>
                    <a:p>
                      <a:pPr marL="0" algn="ctr" defTabSz="913448" rtl="1" eaLnBrk="1" latinLnBrk="0" hangingPunct="1">
                        <a:lnSpc>
                          <a:spcPct val="115000"/>
                        </a:lnSpc>
                        <a:spcAft>
                          <a:spcPts val="1120"/>
                        </a:spcAft>
                        <a:buFontTx/>
                        <a:buNone/>
                        <a:defRPr/>
                      </a:pPr>
                      <a:r>
                        <a:rPr lang="ar-SA" sz="17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3F2"/>
                    </a:solidFill>
                  </a:tcPr>
                </a:tc>
              </a:tr>
            </a:tbl>
          </a:graphicData>
        </a:graphic>
      </p:graphicFrame>
    </p:spTree>
    <p:extLst>
      <p:ext uri="{BB962C8B-B14F-4D97-AF65-F5344CB8AC3E}">
        <p14:creationId xmlns:p14="http://schemas.microsoft.com/office/powerpoint/2010/main" val="226131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6572" y="2048256"/>
            <a:ext cx="3648456" cy="318707"/>
          </a:xfrm>
          <a:prstGeom prst="rect">
            <a:avLst/>
          </a:prstGeom>
        </p:spPr>
        <p:txBody>
          <a:bodyPr>
            <a:normAutofit fontScale="90000"/>
          </a:bodyPr>
          <a:lstStyle/>
          <a:p>
            <a:endParaRPr lang="ar-EG" dirty="0"/>
          </a:p>
        </p:txBody>
      </p:sp>
      <p:sp>
        <p:nvSpPr>
          <p:cNvPr id="5" name="Rectangle 225"/>
          <p:cNvSpPr>
            <a:spLocks noChangeArrowheads="1"/>
          </p:cNvSpPr>
          <p:nvPr/>
        </p:nvSpPr>
        <p:spPr bwMode="auto">
          <a:xfrm rot="5400000">
            <a:off x="8180868" y="5050055"/>
            <a:ext cx="8394404" cy="707886"/>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a:spAutoFit/>
          </a:bodyPr>
          <a:lstStyle/>
          <a:p>
            <a:pPr algn="ctr">
              <a:defRPr/>
            </a:pPr>
            <a:r>
              <a:rPr lang="ar-EG" sz="4000" b="1" dirty="0" smtClean="0">
                <a:solidFill>
                  <a:schemeClr val="bg1">
                    <a:lumMod val="95000"/>
                    <a:lumOff val="5000"/>
                  </a:schemeClr>
                </a:solidFill>
                <a:effectLst>
                  <a:outerShdw blurRad="38100" dist="38100" dir="2700000" algn="tl">
                    <a:srgbClr val="000000">
                      <a:alpha val="43137"/>
                    </a:srgbClr>
                  </a:outerShdw>
                </a:effectLst>
                <a:latin typeface="Andalus" pitchFamily="18" charset="-78"/>
                <a:cs typeface="Andalus" pitchFamily="18" charset="-78"/>
              </a:rPr>
              <a:t>المشروعات المحققة للرؤية</a:t>
            </a:r>
          </a:p>
        </p:txBody>
      </p:sp>
      <p:graphicFrame>
        <p:nvGraphicFramePr>
          <p:cNvPr id="6" name="Table 5"/>
          <p:cNvGraphicFramePr>
            <a:graphicFrameLocks noGrp="1"/>
          </p:cNvGraphicFramePr>
          <p:nvPr>
            <p:extLst>
              <p:ext uri="{D42A27DB-BD31-4B8C-83A1-F6EECF244321}">
                <p14:modId xmlns:p14="http://schemas.microsoft.com/office/powerpoint/2010/main" val="3569553911"/>
              </p:ext>
            </p:extLst>
          </p:nvPr>
        </p:nvGraphicFramePr>
        <p:xfrm>
          <a:off x="133350" y="1633554"/>
          <a:ext cx="11802135" cy="5700696"/>
        </p:xfrm>
        <a:graphic>
          <a:graphicData uri="http://schemas.openxmlformats.org/drawingml/2006/table">
            <a:tbl>
              <a:tblPr rtl="1">
                <a:tableStyleId>{5940675A-B579-460E-94D1-54222C63F5DA}</a:tableStyleId>
              </a:tblPr>
              <a:tblGrid>
                <a:gridCol w="1101490"/>
                <a:gridCol w="7424045"/>
                <a:gridCol w="1657350"/>
                <a:gridCol w="1619250"/>
              </a:tblGrid>
              <a:tr h="850178">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القطاع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اسم المشروع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نوع المشروع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المستفيد</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r>
              <a:tr h="1140386">
                <a:tc rowSpan="2">
                  <a:txBody>
                    <a:bodyPr/>
                    <a:lstStyle/>
                    <a:p>
                      <a:pPr marL="0" indent="0" algn="ctr" rtl="1" fontAlgn="ctr">
                        <a:buFont typeface="Arial" panose="020B0604020202020204" pitchFamily="34" charset="0"/>
                        <a:buNone/>
                      </a:pPr>
                      <a:r>
                        <a:rPr lang="ar-EG" sz="20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قطاع الصرف الصحي </a:t>
                      </a:r>
                      <a:endParaRPr lang="ar-EG" sz="20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defTabSz="913448" rtl="1">
                        <a:lnSpc>
                          <a:spcPct val="150000"/>
                        </a:lnSpc>
                        <a:spcAft>
                          <a:spcPts val="1120"/>
                        </a:spcAft>
                        <a:buFontTx/>
                        <a:buNone/>
                        <a:defRPr/>
                      </a:pPr>
                      <a:r>
                        <a:rPr lang="ar-EG" sz="17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سرعة الانتهاء من مشروع الصرف الصحي الجاري تنفيذه لخدمة كامل مناطق المدينة القائمة .</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5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algn="ctr" defTabSz="913448" rtl="1" eaLnBrk="1" latinLnBrk="0" hangingPunct="1">
                        <a:lnSpc>
                          <a:spcPct val="115000"/>
                        </a:lnSpc>
                        <a:spcAft>
                          <a:spcPts val="1120"/>
                        </a:spcAft>
                        <a:buFontTx/>
                        <a:buNone/>
                        <a:defRPr/>
                      </a:pPr>
                      <a:r>
                        <a:rPr lang="ar-SA" sz="1700" b="1" kern="120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60000"/>
                        <a:lumOff val="40000"/>
                      </a:schemeClr>
                    </a:solidFill>
                  </a:tcPr>
                </a:tc>
              </a:tr>
              <a:tr h="1321048">
                <a:tc vMerge="1">
                  <a:txBody>
                    <a:bodyPr/>
                    <a:lstStyle/>
                    <a:p>
                      <a:pPr marL="0" indent="0" algn="ctr" rtl="1" fontAlgn="ctr">
                        <a:buFont typeface="Arial" panose="020B0604020202020204" pitchFamily="34" charset="0"/>
                        <a:buNone/>
                      </a:pPr>
                      <a:endParaRPr lang="ar-EG" sz="18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defTabSz="913448" rtl="1">
                        <a:lnSpc>
                          <a:spcPct val="150000"/>
                        </a:lnSpc>
                        <a:spcAft>
                          <a:spcPts val="1120"/>
                        </a:spcAft>
                        <a:buFontTx/>
                        <a:buNone/>
                        <a:defRPr/>
                      </a:pPr>
                      <a:r>
                        <a:rPr lang="ar-EG" sz="17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مد شبكات الصرف الصحي لمناطق التوسعات المستقبلية التي سوف يتم اقتراحها بهذا المخطط .</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5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algn="ctr" defTabSz="913448" rtl="1" eaLnBrk="1" latinLnBrk="0" hangingPunct="1">
                        <a:lnSpc>
                          <a:spcPct val="115000"/>
                        </a:lnSpc>
                        <a:spcAft>
                          <a:spcPts val="1120"/>
                        </a:spcAft>
                        <a:buFontTx/>
                        <a:buNone/>
                        <a:defRPr/>
                      </a:pPr>
                      <a:r>
                        <a:rPr lang="ar-SA" sz="1700" b="1" kern="120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60000"/>
                        <a:lumOff val="40000"/>
                      </a:schemeClr>
                    </a:solidFill>
                  </a:tcPr>
                </a:tc>
              </a:tr>
              <a:tr h="854505">
                <a:tc rowSpan="2">
                  <a:txBody>
                    <a:bodyPr/>
                    <a:lstStyle/>
                    <a:p>
                      <a:pPr marL="0" indent="0" algn="ctr" rtl="1" fontAlgn="ctr">
                        <a:buFont typeface="Arial" panose="020B0604020202020204" pitchFamily="34" charset="0"/>
                        <a:buNone/>
                      </a:pPr>
                      <a:r>
                        <a:rPr lang="ar-EG" sz="20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قطاع التخلص من المخلفات الصلبة</a:t>
                      </a:r>
                      <a:endParaRPr lang="ar-EG" sz="20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8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Symbol" panose="05050102010706020507" pitchFamily="18" charset="2"/>
                        <a:buNone/>
                        <a:tabLst/>
                        <a:defRPr/>
                      </a:pPr>
                      <a:r>
                        <a:rPr lang="ar-EG" sz="17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توفير آليات جديدة لجمع ونقل المخلفات الصلبة .</a:t>
                      </a: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8000"/>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5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8000"/>
                    </a:solidFill>
                  </a:tcPr>
                </a:tc>
                <a:tc>
                  <a:txBody>
                    <a:bodyPr/>
                    <a:lstStyle/>
                    <a:p>
                      <a:pPr marL="0" algn="ctr" defTabSz="913448" rtl="1" eaLnBrk="1" latinLnBrk="0" hangingPunct="1">
                        <a:lnSpc>
                          <a:spcPct val="115000"/>
                        </a:lnSpc>
                        <a:spcAft>
                          <a:spcPts val="1120"/>
                        </a:spcAft>
                        <a:buFontTx/>
                        <a:buNone/>
                        <a:defRPr/>
                      </a:pPr>
                      <a:r>
                        <a:rPr lang="ar-SA" sz="17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8000"/>
                    </a:solidFill>
                  </a:tcPr>
                </a:tc>
              </a:tr>
              <a:tr h="1534579">
                <a:tc vMerge="1">
                  <a:txBody>
                    <a:bodyPr/>
                    <a:lstStyle/>
                    <a:p>
                      <a:pPr marL="0" indent="0" algn="ctr" rtl="1" fontAlgn="ctr">
                        <a:buFont typeface="Arial" panose="020B0604020202020204" pitchFamily="34" charset="0"/>
                        <a:buNone/>
                      </a:pPr>
                      <a:endParaRPr lang="ar-EG" sz="18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Symbol" panose="05050102010706020507" pitchFamily="18" charset="2"/>
                        <a:buNone/>
                        <a:tabLst/>
                        <a:defRPr/>
                      </a:pPr>
                      <a:r>
                        <a:rPr lang="ar-EG" sz="17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إنشاء مدفن صحي للقمامة  (أو مصنع للسماد العضوي)  (يتم اختيار المدفن أو مصنع التدوير ويتم توضيح أن المدفن هو أكثر ملائمة نظرا لكثرة أعطال مصانع التدوير ) .</a:t>
                      </a: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8000"/>
                    </a:solidFill>
                  </a:tcPr>
                </a:tc>
                <a:tc>
                  <a:txBody>
                    <a:bodyPr/>
                    <a:lstStyle/>
                    <a:p>
                      <a:pPr marL="0" indent="0" algn="ctr" rtl="1" fontAlgn="ctr">
                        <a:buFont typeface="Arial" panose="020B0604020202020204" pitchFamily="34" charset="0"/>
                        <a:buNone/>
                      </a:pPr>
                      <a:r>
                        <a:rPr lang="ar-EG" sz="1700" b="1" kern="1200" dirty="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5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8000"/>
                    </a:solidFill>
                  </a:tcPr>
                </a:tc>
                <a:tc>
                  <a:txBody>
                    <a:bodyPr/>
                    <a:lstStyle/>
                    <a:p>
                      <a:pPr marL="0" algn="ctr" defTabSz="913448" rtl="1" eaLnBrk="1" latinLnBrk="0" hangingPunct="1">
                        <a:lnSpc>
                          <a:spcPct val="115000"/>
                        </a:lnSpc>
                        <a:spcAft>
                          <a:spcPts val="1120"/>
                        </a:spcAft>
                        <a:buFontTx/>
                        <a:buNone/>
                        <a:defRPr/>
                      </a:pPr>
                      <a:r>
                        <a:rPr lang="ar-SA" sz="16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6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8000"/>
                    </a:solidFill>
                  </a:tcPr>
                </a:tc>
              </a:tr>
            </a:tbl>
          </a:graphicData>
        </a:graphic>
      </p:graphicFrame>
    </p:spTree>
    <p:extLst>
      <p:ext uri="{BB962C8B-B14F-4D97-AF65-F5344CB8AC3E}">
        <p14:creationId xmlns:p14="http://schemas.microsoft.com/office/powerpoint/2010/main" val="2548061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6572" y="2048256"/>
            <a:ext cx="3648456" cy="318707"/>
          </a:xfrm>
          <a:prstGeom prst="rect">
            <a:avLst/>
          </a:prstGeom>
        </p:spPr>
        <p:txBody>
          <a:bodyPr>
            <a:normAutofit fontScale="90000"/>
          </a:bodyPr>
          <a:lstStyle/>
          <a:p>
            <a:endParaRPr lang="ar-EG" dirty="0"/>
          </a:p>
        </p:txBody>
      </p:sp>
      <p:sp>
        <p:nvSpPr>
          <p:cNvPr id="5" name="Rectangle 225"/>
          <p:cNvSpPr>
            <a:spLocks noChangeArrowheads="1"/>
          </p:cNvSpPr>
          <p:nvPr/>
        </p:nvSpPr>
        <p:spPr bwMode="auto">
          <a:xfrm rot="5400000">
            <a:off x="8180868" y="5050055"/>
            <a:ext cx="8394404" cy="707886"/>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a:spAutoFit/>
          </a:bodyPr>
          <a:lstStyle/>
          <a:p>
            <a:pPr algn="ctr">
              <a:defRPr/>
            </a:pPr>
            <a:r>
              <a:rPr lang="ar-EG" sz="4000" b="1" dirty="0" smtClean="0">
                <a:solidFill>
                  <a:schemeClr val="bg1">
                    <a:lumMod val="95000"/>
                    <a:lumOff val="5000"/>
                  </a:schemeClr>
                </a:solidFill>
                <a:effectLst>
                  <a:outerShdw blurRad="38100" dist="38100" dir="2700000" algn="tl">
                    <a:srgbClr val="000000">
                      <a:alpha val="43137"/>
                    </a:srgbClr>
                  </a:outerShdw>
                </a:effectLst>
                <a:latin typeface="Andalus" pitchFamily="18" charset="-78"/>
                <a:cs typeface="Andalus" pitchFamily="18" charset="-78"/>
              </a:rPr>
              <a:t>المشروعات المحققة للرؤية</a:t>
            </a:r>
          </a:p>
        </p:txBody>
      </p:sp>
      <p:graphicFrame>
        <p:nvGraphicFramePr>
          <p:cNvPr id="6" name="Table 5"/>
          <p:cNvGraphicFramePr>
            <a:graphicFrameLocks noGrp="1"/>
          </p:cNvGraphicFramePr>
          <p:nvPr>
            <p:extLst>
              <p:ext uri="{D42A27DB-BD31-4B8C-83A1-F6EECF244321}">
                <p14:modId xmlns:p14="http://schemas.microsoft.com/office/powerpoint/2010/main" val="857187394"/>
              </p:ext>
            </p:extLst>
          </p:nvPr>
        </p:nvGraphicFramePr>
        <p:xfrm>
          <a:off x="133350" y="1567287"/>
          <a:ext cx="11802136" cy="7862462"/>
        </p:xfrm>
        <a:graphic>
          <a:graphicData uri="http://schemas.openxmlformats.org/drawingml/2006/table">
            <a:tbl>
              <a:tblPr rtl="1">
                <a:tableStyleId>{5940675A-B579-460E-94D1-54222C63F5DA}</a:tableStyleId>
              </a:tblPr>
              <a:tblGrid>
                <a:gridCol w="1098115"/>
                <a:gridCol w="7779017"/>
                <a:gridCol w="1383895"/>
                <a:gridCol w="1541109"/>
              </a:tblGrid>
              <a:tr h="728131">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القطاع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اسم المشروع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نوع المشروع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المستفيد</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r>
              <a:tr h="740921">
                <a:tc rowSpan="5">
                  <a:txBody>
                    <a:bodyPr/>
                    <a:lstStyle/>
                    <a:p>
                      <a:pPr marL="0" indent="0" algn="ctr" rtl="1" fontAlgn="ctr">
                        <a:buFont typeface="Arial" panose="020B0604020202020204" pitchFamily="34" charset="0"/>
                        <a:buNone/>
                      </a:pPr>
                      <a:r>
                        <a:rPr lang="ar-EG" sz="20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قطاع الكهرباء</a:t>
                      </a:r>
                      <a:endParaRPr lang="ar-EG" sz="20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rtl="1">
                        <a:buFontTx/>
                        <a:buNone/>
                        <a:defRPr/>
                      </a:pPr>
                      <a:r>
                        <a:rPr lang="ar-EG" altLang="ja-JP" sz="1600" b="1" dirty="0" smtClean="0">
                          <a:latin typeface="Tahoma" panose="020B0604030504040204" pitchFamily="34" charset="0"/>
                          <a:ea typeface="Tahoma" panose="020B0604030504040204" pitchFamily="34" charset="0"/>
                          <a:cs typeface="Tahoma" panose="020B0604030504040204" pitchFamily="34" charset="0"/>
                        </a:rPr>
                        <a:t>زيادة سعة محطة المحولات المغذية للمدينة</a:t>
                      </a:r>
                      <a:endParaRPr lang="ar-SA" altLang="ja-JP" sz="1600" b="1" dirty="0">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gn="ctr" rtl="1" fontAlgn="ctr">
                        <a:buFont typeface="Arial" panose="020B0604020202020204" pitchFamily="34" charset="0"/>
                        <a:buNone/>
                      </a:pPr>
                      <a:r>
                        <a:rPr lang="ar-EG" sz="17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r>
              <a:tr h="591263">
                <a:tc vMerge="1">
                  <a:txBody>
                    <a:bodyPr/>
                    <a:lstStyle/>
                    <a:p>
                      <a:pPr rtl="1"/>
                      <a:endParaRPr lang="ar-EG"/>
                    </a:p>
                  </a:txBody>
                  <a:tcPr/>
                </a:tc>
                <a:tc>
                  <a:txBody>
                    <a:bodyPr/>
                    <a:lstStyle/>
                    <a:p>
                      <a:pPr algn="ctr" rtl="1">
                        <a:buFontTx/>
                        <a:buNone/>
                        <a:defRPr/>
                      </a:pPr>
                      <a:r>
                        <a:rPr lang="ar-EG" altLang="ja-JP" sz="1600" b="1" dirty="0" smtClean="0">
                          <a:latin typeface="Tahoma" panose="020B0604030504040204" pitchFamily="34" charset="0"/>
                          <a:ea typeface="Tahoma" panose="020B0604030504040204" pitchFamily="34" charset="0"/>
                          <a:cs typeface="Tahoma" panose="020B0604030504040204" pitchFamily="34" charset="0"/>
                        </a:rPr>
                        <a:t>إنشاء لوحات توزيع بسعات مناسبة للاستهلاك.</a:t>
                      </a:r>
                      <a:endParaRPr lang="ar-SA" altLang="ja-JP" sz="1600" b="1" dirty="0">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gn="ctr" rtl="1" fontAlgn="ctr">
                        <a:buFont typeface="Arial" panose="020B0604020202020204" pitchFamily="34" charset="0"/>
                        <a:buNone/>
                      </a:pPr>
                      <a:r>
                        <a:rPr lang="ar-EG" sz="1700" b="1" kern="120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r>
              <a:tr h="788352">
                <a:tc vMerge="1">
                  <a:txBody>
                    <a:bodyPr/>
                    <a:lstStyle/>
                    <a:p>
                      <a:pPr rtl="1"/>
                      <a:endParaRPr lang="ar-EG"/>
                    </a:p>
                  </a:txBody>
                  <a:tcPr/>
                </a:tc>
                <a:tc>
                  <a:txBody>
                    <a:bodyPr/>
                    <a:lstStyle/>
                    <a:p>
                      <a:pPr algn="ctr" rtl="1">
                        <a:buFontTx/>
                        <a:buNone/>
                        <a:defRPr/>
                      </a:pPr>
                      <a:r>
                        <a:rPr lang="ar-EG" altLang="ja-JP" sz="1600" b="1" dirty="0" smtClean="0">
                          <a:latin typeface="Tahoma" panose="020B0604030504040204" pitchFamily="34" charset="0"/>
                          <a:ea typeface="Tahoma" panose="020B0604030504040204" pitchFamily="34" charset="0"/>
                          <a:cs typeface="Tahoma" panose="020B0604030504040204" pitchFamily="34" charset="0"/>
                        </a:rPr>
                        <a:t>إحلال محولات التوزيع الغير نمطية إلي نمطية وتدعيم الشبكة بالمحولات المناسبة.</a:t>
                      </a:r>
                      <a:endParaRPr lang="ar-SA" altLang="ja-JP" sz="1600" b="1" dirty="0">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gn="ctr" rtl="1" fontAlgn="ctr">
                        <a:buFont typeface="Arial" panose="020B0604020202020204" pitchFamily="34" charset="0"/>
                        <a:buNone/>
                      </a:pPr>
                      <a:r>
                        <a:rPr lang="ar-EG" sz="1700" b="1" kern="120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r>
              <a:tr h="595685">
                <a:tc vMerge="1">
                  <a:txBody>
                    <a:bodyPr/>
                    <a:lstStyle/>
                    <a:p>
                      <a:pPr rtl="1"/>
                      <a:endParaRPr lang="ar-EG"/>
                    </a:p>
                  </a:txBody>
                  <a:tcPr/>
                </a:tc>
                <a:tc>
                  <a:txBody>
                    <a:bodyPr/>
                    <a:lstStyle/>
                    <a:p>
                      <a:pPr algn="ctr" rtl="1">
                        <a:buFontTx/>
                        <a:buNone/>
                        <a:defRPr/>
                      </a:pPr>
                      <a:r>
                        <a:rPr lang="ar-EG" altLang="ja-JP" sz="1600" b="1" dirty="0" smtClean="0">
                          <a:latin typeface="Tahoma" panose="020B0604030504040204" pitchFamily="34" charset="0"/>
                          <a:ea typeface="Tahoma" panose="020B0604030504040204" pitchFamily="34" charset="0"/>
                          <a:cs typeface="Tahoma" panose="020B0604030504040204" pitchFamily="34" charset="0"/>
                        </a:rPr>
                        <a:t>إنشاء شبكة توليد منزلية بالطاقة الشمسية</a:t>
                      </a:r>
                      <a:r>
                        <a:rPr lang="ar-SA" altLang="ja-JP" sz="1600" b="1" dirty="0" smtClean="0">
                          <a:latin typeface="Tahoma" panose="020B0604030504040204" pitchFamily="34" charset="0"/>
                          <a:ea typeface="Tahoma" panose="020B0604030504040204" pitchFamily="34" charset="0"/>
                          <a:cs typeface="Tahoma" panose="020B0604030504040204" pitchFamily="34" charset="0"/>
                        </a:rPr>
                        <a:t>.</a:t>
                      </a:r>
                      <a:r>
                        <a:rPr lang="en-US" altLang="ja-JP" sz="1600" b="1" dirty="0" smtClean="0">
                          <a:latin typeface="Tahoma" panose="020B0604030504040204" pitchFamily="34" charset="0"/>
                          <a:ea typeface="Tahoma" panose="020B0604030504040204" pitchFamily="34" charset="0"/>
                          <a:cs typeface="Tahoma" panose="020B0604030504040204" pitchFamily="34" charset="0"/>
                        </a:rPr>
                        <a:t> </a:t>
                      </a:r>
                      <a:endParaRPr lang="ar-EG" altLang="ja-JP" sz="1600" b="1" dirty="0">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gn="ctr" rtl="1" fontAlgn="ctr">
                        <a:buFont typeface="Arial" panose="020B0604020202020204" pitchFamily="34" charset="0"/>
                        <a:buNone/>
                      </a:pPr>
                      <a:r>
                        <a:rPr lang="ar-EG" sz="1700" b="1" kern="120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r>
              <a:tr h="725529">
                <a:tc vMerge="1">
                  <a:txBody>
                    <a:bodyPr/>
                    <a:lstStyle/>
                    <a:p>
                      <a:pPr rtl="1"/>
                      <a:endParaRPr lang="ar-EG"/>
                    </a:p>
                  </a:txBody>
                  <a:tcPr/>
                </a:tc>
                <a:tc>
                  <a:txBody>
                    <a:bodyPr/>
                    <a:lstStyle/>
                    <a:p>
                      <a:pPr algn="ctr" rtl="1">
                        <a:buFontTx/>
                        <a:buNone/>
                        <a:defRPr/>
                      </a:pPr>
                      <a:r>
                        <a:rPr lang="ar-EG" altLang="ja-JP" sz="1600" b="1" dirty="0" smtClean="0">
                          <a:latin typeface="Tahoma" panose="020B0604030504040204" pitchFamily="34" charset="0"/>
                          <a:ea typeface="Tahoma" panose="020B0604030504040204" pitchFamily="34" charset="0"/>
                          <a:cs typeface="Tahoma" panose="020B0604030504040204" pitchFamily="34" charset="0"/>
                        </a:rPr>
                        <a:t>إنشاء وحدات توليد الطاقة من المخلفات الزراعية.</a:t>
                      </a:r>
                      <a:endParaRPr lang="en-US" altLang="ja-JP" sz="1600" b="1" dirty="0">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gn="ctr" rtl="1" fontAlgn="ctr">
                        <a:buFont typeface="Arial" panose="020B0604020202020204" pitchFamily="34" charset="0"/>
                        <a:buNone/>
                      </a:pPr>
                      <a:r>
                        <a:rPr lang="ar-EG" sz="1700" b="1" kern="120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40000"/>
                        <a:lumOff val="60000"/>
                      </a:schemeClr>
                    </a:solidFill>
                  </a:tcPr>
                </a:tc>
              </a:tr>
              <a:tr h="733784">
                <a:tc rowSpan="5">
                  <a:txBody>
                    <a:bodyPr/>
                    <a:lstStyle/>
                    <a:p>
                      <a:pPr marL="0" indent="0" algn="ctr" rtl="1" fontAlgn="ctr">
                        <a:buFont typeface="Arial" panose="020B0604020202020204" pitchFamily="34" charset="0"/>
                        <a:buNone/>
                      </a:pPr>
                      <a:r>
                        <a:rPr lang="ar-EG" sz="20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قطاع الاتصالات</a:t>
                      </a:r>
                      <a:endParaRPr lang="ar-EG" sz="20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c>
                  <a:txBody>
                    <a:bodyPr/>
                    <a:lstStyle/>
                    <a:p>
                      <a:pPr marL="0" indent="0" algn="ctr" defTabSz="640080" rtl="1" eaLnBrk="1" latinLnBrk="0" hangingPunct="1">
                        <a:lnSpc>
                          <a:spcPct val="150000"/>
                        </a:lnSpc>
                        <a:buFontTx/>
                        <a:buNone/>
                        <a:tabLst>
                          <a:tab pos="77788" algn="l"/>
                        </a:tabLst>
                        <a:defRPr/>
                      </a:pPr>
                      <a:r>
                        <a:rPr lang="ar-EG" altLang="ja-JP" sz="16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إحلال السنترال العامل لسنترال </a:t>
                      </a:r>
                      <a:r>
                        <a:rPr lang="en-US" altLang="ja-JP" sz="16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MSAN</a:t>
                      </a:r>
                      <a:r>
                        <a:rPr lang="ar-EG" altLang="ja-JP" sz="16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متوافق مع الالياف الضوئية</a:t>
                      </a:r>
                      <a:r>
                        <a:rPr lang="en-US" altLang="ja-JP" sz="1600" b="1" kern="12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endParaRPr lang="ar-SA" altLang="ja-JP" sz="16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5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c>
                  <a:txBody>
                    <a:bodyPr/>
                    <a:lstStyle/>
                    <a:p>
                      <a:pPr marL="0" indent="0" algn="ctr" rtl="1" fontAlgn="ctr">
                        <a:buFont typeface="Arial" panose="020B0604020202020204" pitchFamily="34" charset="0"/>
                        <a:buNone/>
                      </a:pPr>
                      <a:r>
                        <a:rPr lang="ar-EG" sz="1700" b="1" kern="120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r>
              <a:tr h="796659">
                <a:tc vMerge="1">
                  <a:txBody>
                    <a:bodyPr/>
                    <a:lstStyle/>
                    <a:p>
                      <a:pPr marL="0" indent="0" algn="ctr" rtl="1" fontAlgn="ctr">
                        <a:buFont typeface="Arial" panose="020B0604020202020204" pitchFamily="34" charset="0"/>
                        <a:buNone/>
                      </a:pPr>
                      <a:endParaRPr lang="ar-EG" sz="18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0" indent="0" algn="ctr" rtl="1">
                        <a:lnSpc>
                          <a:spcPct val="150000"/>
                        </a:lnSpc>
                        <a:buFontTx/>
                        <a:buNone/>
                        <a:tabLst>
                          <a:tab pos="77788" algn="l"/>
                        </a:tabLst>
                        <a:defRPr/>
                      </a:pPr>
                      <a:r>
                        <a:rPr lang="ar-EG" altLang="ja-JP" sz="1600" b="1" dirty="0" smtClean="0">
                          <a:latin typeface="Tahoma" panose="020B0604030504040204" pitchFamily="34" charset="0"/>
                          <a:ea typeface="Tahoma" panose="020B0604030504040204" pitchFamily="34" charset="0"/>
                          <a:cs typeface="Tahoma" panose="020B0604030504040204" pitchFamily="34" charset="0"/>
                        </a:rPr>
                        <a:t>إحلال شبكة التوزيع لشبكة ألياف ضوئية.</a:t>
                      </a:r>
                      <a:endParaRPr lang="ar-EG" altLang="ja-JP" sz="1600" b="1" dirty="0">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5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c>
                  <a:txBody>
                    <a:bodyPr/>
                    <a:lstStyle/>
                    <a:p>
                      <a:pPr marL="0" indent="0" algn="ctr" rtl="1" fontAlgn="ctr">
                        <a:buFont typeface="Arial" panose="020B0604020202020204" pitchFamily="34" charset="0"/>
                        <a:buNone/>
                      </a:pPr>
                      <a:r>
                        <a:rPr lang="ar-EG" sz="1700" b="1" kern="120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r>
              <a:tr h="813946">
                <a:tc vMerge="1">
                  <a:txBody>
                    <a:bodyPr/>
                    <a:lstStyle/>
                    <a:p>
                      <a:pPr marL="0" indent="0" algn="ctr" rtl="1" fontAlgn="ctr">
                        <a:buFont typeface="Arial" panose="020B0604020202020204" pitchFamily="34" charset="0"/>
                        <a:buNone/>
                      </a:pPr>
                      <a:endParaRPr lang="ar-EG" sz="20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8000"/>
                    </a:solidFill>
                  </a:tcPr>
                </a:tc>
                <a:tc>
                  <a:txBody>
                    <a:bodyPr/>
                    <a:lstStyle/>
                    <a:p>
                      <a:pPr marL="0" indent="0" algn="ctr" rtl="1">
                        <a:lnSpc>
                          <a:spcPct val="150000"/>
                        </a:lnSpc>
                        <a:buFontTx/>
                        <a:buNone/>
                        <a:tabLst>
                          <a:tab pos="77788" algn="l"/>
                        </a:tabLst>
                        <a:defRPr/>
                      </a:pPr>
                      <a:r>
                        <a:rPr lang="ar-EG" altLang="ja-JP" sz="1600" b="1" dirty="0" smtClean="0">
                          <a:latin typeface="Tahoma" panose="020B0604030504040204" pitchFamily="34" charset="0"/>
                          <a:ea typeface="Tahoma" panose="020B0604030504040204" pitchFamily="34" charset="0"/>
                          <a:cs typeface="Tahoma" panose="020B0604030504040204" pitchFamily="34" charset="0"/>
                        </a:rPr>
                        <a:t>إحلاال البث التلفيزيوني إلي البث الارضي عن طريق الالياف الضوئية</a:t>
                      </a:r>
                      <a:endParaRPr lang="ar-EG" altLang="ja-JP" sz="1600" b="1" dirty="0">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5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c>
                  <a:txBody>
                    <a:bodyPr/>
                    <a:lstStyle/>
                    <a:p>
                      <a:pPr marL="0" indent="0" algn="ctr" rtl="1" fontAlgn="ctr">
                        <a:buFont typeface="Arial" panose="020B0604020202020204" pitchFamily="34" charset="0"/>
                        <a:buNone/>
                      </a:pPr>
                      <a:r>
                        <a:rPr lang="ar-EG" sz="1700" b="1" kern="120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r>
              <a:tr h="674096">
                <a:tc vMerge="1">
                  <a:txBody>
                    <a:bodyPr/>
                    <a:lstStyle/>
                    <a:p>
                      <a:pPr marL="0" indent="0" algn="ctr" rtl="1" fontAlgn="ctr">
                        <a:buFont typeface="Arial" panose="020B0604020202020204" pitchFamily="34" charset="0"/>
                        <a:buNone/>
                      </a:pPr>
                      <a:endParaRPr lang="ar-EG" sz="20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c>
                  <a:txBody>
                    <a:bodyPr/>
                    <a:lstStyle/>
                    <a:p>
                      <a:pPr marL="0" marR="0" indent="0" algn="ctr" defTabSz="640080" rtl="1" eaLnBrk="1" fontAlgn="auto" latinLnBrk="0" hangingPunct="1">
                        <a:lnSpc>
                          <a:spcPct val="150000"/>
                        </a:lnSpc>
                        <a:spcBef>
                          <a:spcPts val="0"/>
                        </a:spcBef>
                        <a:spcAft>
                          <a:spcPts val="0"/>
                        </a:spcAft>
                        <a:buClrTx/>
                        <a:buSzTx/>
                        <a:buFontTx/>
                        <a:buNone/>
                        <a:tabLst>
                          <a:tab pos="77788" algn="l"/>
                        </a:tabLst>
                        <a:defRPr/>
                      </a:pPr>
                      <a:r>
                        <a:rPr lang="ar-EG" altLang="ja-JP" sz="1600" b="1" dirty="0" smtClean="0">
                          <a:latin typeface="Tahoma" panose="020B0604030504040204" pitchFamily="34" charset="0"/>
                          <a:ea typeface="Tahoma" panose="020B0604030504040204" pitchFamily="34" charset="0"/>
                          <a:cs typeface="Tahoma" panose="020B0604030504040204" pitchFamily="34" charset="0"/>
                        </a:rPr>
                        <a:t>إنشاء أندية ذكية.</a:t>
                      </a: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c>
                  <a:txBody>
                    <a:bodyPr/>
                    <a:lstStyle/>
                    <a:p>
                      <a:pPr marL="0" indent="0" algn="ctr" rtl="1" fontAlgn="ctr">
                        <a:buFont typeface="Arial" panose="020B0604020202020204" pitchFamily="34" charset="0"/>
                        <a:buNone/>
                      </a:pPr>
                      <a:r>
                        <a:rPr lang="ar-EG" sz="1700" b="1" kern="120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5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c>
                  <a:txBody>
                    <a:bodyPr/>
                    <a:lstStyle/>
                    <a:p>
                      <a:pPr marL="0" indent="0" algn="ctr" rtl="1" fontAlgn="ctr">
                        <a:buFont typeface="Arial" panose="020B0604020202020204" pitchFamily="34" charset="0"/>
                        <a:buNone/>
                      </a:pPr>
                      <a:r>
                        <a:rPr lang="ar-EG" sz="1700" b="1" kern="120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r>
              <a:tr h="674096">
                <a:tc vMerge="1">
                  <a:txBody>
                    <a:bodyPr/>
                    <a:lstStyle/>
                    <a:p>
                      <a:pPr marL="0" indent="0" algn="ctr" rtl="1" fontAlgn="ctr">
                        <a:buFont typeface="Arial" panose="020B0604020202020204" pitchFamily="34" charset="0"/>
                        <a:buNone/>
                      </a:pPr>
                      <a:endParaRPr lang="ar-EG" sz="20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c>
                  <a:txBody>
                    <a:bodyPr/>
                    <a:lstStyle/>
                    <a:p>
                      <a:pPr marL="0" marR="0" indent="0" algn="ctr" defTabSz="640080" rtl="1" eaLnBrk="1" fontAlgn="auto" latinLnBrk="0" hangingPunct="1">
                        <a:lnSpc>
                          <a:spcPct val="150000"/>
                        </a:lnSpc>
                        <a:spcBef>
                          <a:spcPts val="0"/>
                        </a:spcBef>
                        <a:spcAft>
                          <a:spcPts val="0"/>
                        </a:spcAft>
                        <a:buClrTx/>
                        <a:buSzTx/>
                        <a:buFontTx/>
                        <a:buNone/>
                        <a:tabLst>
                          <a:tab pos="77788" algn="l"/>
                        </a:tabLst>
                        <a:defRPr/>
                      </a:pPr>
                      <a:r>
                        <a:rPr lang="ar-EG" sz="1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الاستفادة من المخلفات الالكترونية.</a:t>
                      </a:r>
                      <a:endParaRPr lang="en-US" sz="16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c>
                  <a:txBody>
                    <a:bodyPr/>
                    <a:lstStyle/>
                    <a:p>
                      <a:pPr marL="0" marR="0" indent="0" algn="ctr" defTabSz="640080" rtl="1" eaLnBrk="1" fontAlgn="ctr" latinLnBrk="0" hangingPunct="1">
                        <a:lnSpc>
                          <a:spcPct val="100000"/>
                        </a:lnSpc>
                        <a:spcBef>
                          <a:spcPts val="0"/>
                        </a:spcBef>
                        <a:spcAft>
                          <a:spcPts val="0"/>
                        </a:spcAft>
                        <a:buClrTx/>
                        <a:buSzTx/>
                        <a:buFont typeface="Arial" panose="020B0604020202020204" pitchFamily="34" charset="0"/>
                        <a:buNone/>
                        <a:tabLst/>
                        <a:defRPr/>
                      </a:pPr>
                      <a:r>
                        <a:rPr lang="ar-EG" sz="1700" b="1" kern="1200" dirty="0" smtClean="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ar-EG" sz="1500" b="1"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c>
                  <a:txBody>
                    <a:bodyPr/>
                    <a:lstStyle/>
                    <a:p>
                      <a:pPr marL="0" indent="0" algn="ctr" rtl="1" fontAlgn="ctr">
                        <a:buFont typeface="Arial" panose="020B0604020202020204" pitchFamily="34" charset="0"/>
                        <a:buNone/>
                      </a:pPr>
                      <a:r>
                        <a:rPr lang="ar-EG" sz="1700" b="1"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سكان المدينة</a:t>
                      </a:r>
                      <a:endParaRPr lang="ar-EG" sz="17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66CC"/>
                    </a:solidFill>
                  </a:tcPr>
                </a:tc>
              </a:tr>
            </a:tbl>
          </a:graphicData>
        </a:graphic>
      </p:graphicFrame>
    </p:spTree>
    <p:extLst>
      <p:ext uri="{BB962C8B-B14F-4D97-AF65-F5344CB8AC3E}">
        <p14:creationId xmlns:p14="http://schemas.microsoft.com/office/powerpoint/2010/main" val="471335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25"/>
          <p:cNvSpPr>
            <a:spLocks noChangeArrowheads="1"/>
          </p:cNvSpPr>
          <p:nvPr/>
        </p:nvSpPr>
        <p:spPr bwMode="auto">
          <a:xfrm rot="5400000">
            <a:off x="8220916" y="5059620"/>
            <a:ext cx="8328247" cy="75491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lIns="107533" tIns="53767" rIns="107533" bIns="53767">
            <a:spAutoFit/>
          </a:bodyPr>
          <a:lstStyle/>
          <a:p>
            <a:pPr algn="ctr" rtl="0">
              <a:defRPr/>
            </a:pPr>
            <a:r>
              <a:rPr lang="ar-EG" sz="4200" b="1" kern="0" dirty="0" smtClean="0">
                <a:solidFill>
                  <a:schemeClr val="bg1"/>
                </a:solidFill>
                <a:effectLst>
                  <a:outerShdw blurRad="38100" dist="38100" dir="2700000" algn="tl">
                    <a:srgbClr val="000000">
                      <a:alpha val="43137"/>
                    </a:srgbClr>
                  </a:outerShdw>
                </a:effectLst>
                <a:latin typeface="Andalus" pitchFamily="18" charset="-78"/>
                <a:cs typeface="Andalus" pitchFamily="18" charset="-78"/>
              </a:rPr>
              <a:t>مفهوم الرؤية</a:t>
            </a:r>
          </a:p>
        </p:txBody>
      </p:sp>
      <p:pic>
        <p:nvPicPr>
          <p:cNvPr id="6" name="Picture 2" descr="3-1"/>
          <p:cNvPicPr>
            <a:picLocks noChangeAspect="1" noChangeArrowheads="1"/>
          </p:cNvPicPr>
          <p:nvPr/>
        </p:nvPicPr>
        <p:blipFill>
          <a:blip r:embed="rId2" cstate="print"/>
          <a:srcRect/>
          <a:stretch>
            <a:fillRect/>
          </a:stretch>
        </p:blipFill>
        <p:spPr bwMode="auto">
          <a:xfrm>
            <a:off x="5628640" y="1313627"/>
            <a:ext cx="6302407" cy="5669280"/>
          </a:xfrm>
          <a:prstGeom prst="rect">
            <a:avLst/>
          </a:prstGeom>
          <a:noFill/>
          <a:ln w="9525">
            <a:noFill/>
            <a:miter lim="800000"/>
            <a:headEnd/>
            <a:tailEnd/>
          </a:ln>
        </p:spPr>
      </p:pic>
      <p:sp>
        <p:nvSpPr>
          <p:cNvPr id="7" name="Rectangle 6"/>
          <p:cNvSpPr/>
          <p:nvPr/>
        </p:nvSpPr>
        <p:spPr>
          <a:xfrm>
            <a:off x="-6414" y="7150340"/>
            <a:ext cx="4653623" cy="2263020"/>
          </a:xfrm>
          <a:prstGeom prst="rect">
            <a:avLst/>
          </a:prstGeom>
          <a:solidFill>
            <a:srgbClr val="7030A0"/>
          </a:solidFill>
        </p:spPr>
        <p:txBody>
          <a:bodyPr wrap="square" lIns="107533" tIns="53767" rIns="107533" bIns="53767">
            <a:spAutoFit/>
          </a:bodyPr>
          <a:lstStyle/>
          <a:p>
            <a:pPr algn="justLow"/>
            <a:r>
              <a:rPr lang="ar-SA" sz="2000" b="1" dirty="0" smtClean="0">
                <a:solidFill>
                  <a:srgbClr val="CCAF0A">
                    <a:lumMod val="20000"/>
                    <a:lumOff val="80000"/>
                  </a:srgbClr>
                </a:solidFill>
                <a:latin typeface="Tahoma" panose="020B0604030504040204" pitchFamily="34" charset="0"/>
                <a:ea typeface="Tahoma" panose="020B0604030504040204" pitchFamily="34" charset="0"/>
                <a:cs typeface="Tahoma" panose="020B0604030504040204" pitchFamily="34" charset="0"/>
              </a:rPr>
              <a:t>يمكن التوصل الى الرؤية من خلال تحليل الوضع الراهن للمدينة للتوصل الى نقاط القوة والضعف ، وكذلك معرفة الفرص والمخاطر من دراسة المناطق المحيطة ، ومن هنا يمكن التوصل الى الامكانيات المتاحة وكذلك المشكلات والقضايا الرئيسية .</a:t>
            </a:r>
            <a:endParaRPr lang="ar-EG" sz="2000" b="1" dirty="0">
              <a:solidFill>
                <a:srgbClr val="CCAF0A">
                  <a:lumMod val="20000"/>
                  <a:lumOff val="80000"/>
                </a:srgbClr>
              </a:solidFill>
              <a:latin typeface="Tahoma" panose="020B0604030504040204" pitchFamily="34" charset="0"/>
              <a:ea typeface="Tahoma" panose="020B0604030504040204" pitchFamily="34" charset="0"/>
              <a:cs typeface="Tahoma" panose="020B0604030504040204" pitchFamily="34" charset="0"/>
            </a:endParaRPr>
          </a:p>
        </p:txBody>
      </p:sp>
      <p:sp>
        <p:nvSpPr>
          <p:cNvPr id="8" name="Rectangle 7"/>
          <p:cNvSpPr/>
          <p:nvPr/>
        </p:nvSpPr>
        <p:spPr>
          <a:xfrm>
            <a:off x="203200" y="1416807"/>
            <a:ext cx="5201920" cy="477916"/>
          </a:xfrm>
          <a:prstGeom prst="rect">
            <a:avLst/>
          </a:prstGeom>
          <a:solidFill>
            <a:srgbClr val="CCAF0A">
              <a:lumMod val="40000"/>
              <a:lumOff val="60000"/>
            </a:srgbClr>
          </a:solidFill>
        </p:spPr>
        <p:txBody>
          <a:bodyPr wrap="square" lIns="107533" tIns="53767" rIns="107533" bIns="53767">
            <a:spAutoFit/>
          </a:bodyPr>
          <a:lstStyle/>
          <a:p>
            <a:pPr rtl="0">
              <a:defRPr/>
            </a:pPr>
            <a:r>
              <a:rPr lang="ar-EG" sz="2400" b="1" kern="0" dirty="0" smtClean="0">
                <a:solidFill>
                  <a:srgbClr val="7030A0"/>
                </a:solidFill>
                <a:latin typeface="Arial"/>
                <a:cs typeface="Tahoma" panose="020B0604030504040204" pitchFamily="34" charset="0"/>
              </a:rPr>
              <a:t>مراحل صياغة الرؤية المستقبلية</a:t>
            </a:r>
          </a:p>
        </p:txBody>
      </p:sp>
      <p:pic>
        <p:nvPicPr>
          <p:cNvPr id="9" name="Picture 3" descr="a copy"/>
          <p:cNvPicPr>
            <a:picLocks noChangeAspect="1" noChangeArrowheads="1"/>
          </p:cNvPicPr>
          <p:nvPr/>
        </p:nvPicPr>
        <p:blipFill>
          <a:blip r:embed="rId3" cstate="print"/>
          <a:srcRect/>
          <a:stretch>
            <a:fillRect/>
          </a:stretch>
        </p:blipFill>
        <p:spPr bwMode="auto">
          <a:xfrm>
            <a:off x="0" y="1974623"/>
            <a:ext cx="5506720" cy="4976690"/>
          </a:xfrm>
          <a:prstGeom prst="rect">
            <a:avLst/>
          </a:prstGeom>
          <a:noFill/>
          <a:ln w="9525">
            <a:solidFill>
              <a:srgbClr val="000000"/>
            </a:solidFill>
            <a:miter lim="800000"/>
            <a:headEnd/>
            <a:tailEnd/>
          </a:ln>
        </p:spPr>
      </p:pic>
      <p:sp>
        <p:nvSpPr>
          <p:cNvPr id="10" name="Rectangle 4"/>
          <p:cNvSpPr>
            <a:spLocks noChangeArrowheads="1"/>
          </p:cNvSpPr>
          <p:nvPr/>
        </p:nvSpPr>
        <p:spPr bwMode="auto">
          <a:xfrm>
            <a:off x="4730158" y="7204632"/>
            <a:ext cx="7194475" cy="2208728"/>
          </a:xfrm>
          <a:prstGeom prst="rect">
            <a:avLst/>
          </a:prstGeom>
          <a:solidFill>
            <a:srgbClr val="92D050"/>
          </a:solidFill>
          <a:ln w="9525">
            <a:noFill/>
            <a:miter lim="800000"/>
            <a:headEnd/>
            <a:tailEnd/>
          </a:ln>
          <a:effectLst/>
        </p:spPr>
        <p:txBody>
          <a:bodyPr vert="horz" wrap="square" lIns="107533" tIns="53767" rIns="107533" bIns="0" numCol="1" anchor="ctr" anchorCtr="0" compatLnSpc="1">
            <a:prstTxWarp prst="textNoShape">
              <a:avLst/>
            </a:prstTxWarp>
            <a:spAutoFit/>
          </a:bodyPr>
          <a:lstStyle/>
          <a:p>
            <a:pPr algn="justLow" fontAlgn="base">
              <a:spcBef>
                <a:spcPct val="0"/>
              </a:spcBef>
              <a:spcAft>
                <a:spcPct val="0"/>
              </a:spcAft>
            </a:pPr>
            <a:r>
              <a:rPr lang="ar-EG" sz="2000" b="1" u="sng"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rPr>
              <a:t>مفهوم الرؤية المستقبلية :-</a:t>
            </a:r>
          </a:p>
          <a:p>
            <a:pPr algn="justLow" eaLnBrk="0" fontAlgn="base" hangingPunct="0">
              <a:spcBef>
                <a:spcPct val="0"/>
              </a:spcBef>
              <a:spcAft>
                <a:spcPct val="0"/>
              </a:spcAft>
            </a:pPr>
            <a:r>
              <a:rPr lang="ar-EG" sz="2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الرؤية هي تصور لوضع المدينة المستقبلي بناء علي المقومات والامكانيات الحالية بالمدينة وتحليلات المخطط العمراني وآراء شركاء التنمية وتهدف الي اظهار القدرة الاقتصادية للمدينة عما يجاورها من مدن الاقليم وتحديد هويتها ودورها المميز . مما يجعلها نقطة جذب لكثير من الاستثمارات التي تدفع بتنمية المدينة نحو المستقبل.</a:t>
            </a:r>
          </a:p>
        </p:txBody>
      </p:sp>
    </p:spTree>
    <p:extLst>
      <p:ext uri="{BB962C8B-B14F-4D97-AF65-F5344CB8AC3E}">
        <p14:creationId xmlns:p14="http://schemas.microsoft.com/office/powerpoint/2010/main" val="453887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1"/>
          <p:cNvSpPr txBox="1">
            <a:spLocks noChangeArrowheads="1"/>
          </p:cNvSpPr>
          <p:nvPr/>
        </p:nvSpPr>
        <p:spPr bwMode="auto">
          <a:xfrm>
            <a:off x="744278" y="1412509"/>
            <a:ext cx="11057860" cy="653935"/>
          </a:xfrm>
          <a:prstGeom prst="rect">
            <a:avLst/>
          </a:prstGeom>
          <a:ln w="9525" cap="flat" cmpd="sng" algn="ctr">
            <a:solidFill>
              <a:srgbClr val="6EA0B0">
                <a:shade val="60000"/>
                <a:satMod val="300000"/>
              </a:srgbClr>
            </a:solidFill>
            <a:prstDash val="solid"/>
            <a:headEnd/>
            <a:tailEnd/>
          </a:ln>
          <a:effectLst>
            <a:glow rad="63500">
              <a:srgbClr val="6EA0B0">
                <a:tint val="30000"/>
                <a:shade val="95000"/>
                <a:satMod val="300000"/>
                <a:alpha val="50000"/>
              </a:srgbClr>
            </a:glow>
          </a:effectLst>
        </p:spPr>
        <p:style>
          <a:lnRef idx="0">
            <a:scrgbClr r="0" g="0" b="0"/>
          </a:lnRef>
          <a:fillRef idx="1002">
            <a:schemeClr val="dk2"/>
          </a:fillRef>
          <a:effectRef idx="0">
            <a:scrgbClr r="0" g="0" b="0"/>
          </a:effectRef>
          <a:fontRef idx="major"/>
        </p:style>
        <p:txBody>
          <a:bodyPr vert="horz" wrap="square" lIns="107533" tIns="53767" rIns="107533" bIns="53767" numCol="1" anchor="ctr" anchorCtr="1"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0">
              <a:defRPr/>
            </a:pPr>
            <a:r>
              <a:rPr lang="ar-EG" sz="2200" b="1" kern="0" dirty="0" smtClean="0">
                <a:solidFill>
                  <a:schemeClr val="bg1"/>
                </a:solidFill>
                <a:latin typeface="Arial"/>
                <a:cs typeface="Tahoma" panose="020B0604030504040204" pitchFamily="34" charset="0"/>
              </a:rPr>
              <a:t>بدائل الرؤية المستقبلية للمدينة </a:t>
            </a:r>
          </a:p>
        </p:txBody>
      </p:sp>
      <p:cxnSp>
        <p:nvCxnSpPr>
          <p:cNvPr id="6" name="Straight Arrow Connector 5"/>
          <p:cNvCxnSpPr/>
          <p:nvPr/>
        </p:nvCxnSpPr>
        <p:spPr>
          <a:xfrm rot="16200000" flipH="1">
            <a:off x="7559363" y="558690"/>
            <a:ext cx="653425" cy="3749775"/>
          </a:xfrm>
          <a:prstGeom prst="straightConnector1">
            <a:avLst/>
          </a:prstGeom>
          <a:noFill/>
          <a:ln w="9525" cap="flat" cmpd="sng" algn="ctr">
            <a:solidFill>
              <a:srgbClr val="6EA0B0">
                <a:shade val="60000"/>
                <a:satMod val="300000"/>
              </a:srgbClr>
            </a:solidFill>
            <a:prstDash val="solid"/>
            <a:tailEnd type="arrow"/>
          </a:ln>
          <a:effectLst/>
        </p:spPr>
      </p:cxnSp>
      <p:cxnSp>
        <p:nvCxnSpPr>
          <p:cNvPr id="8" name="Straight Arrow Connector 7"/>
          <p:cNvCxnSpPr>
            <a:endCxn id="12" idx="0"/>
          </p:cNvCxnSpPr>
          <p:nvPr/>
        </p:nvCxnSpPr>
        <p:spPr>
          <a:xfrm>
            <a:off x="5982530" y="2106865"/>
            <a:ext cx="75812" cy="697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3915831" y="679262"/>
            <a:ext cx="653425" cy="35086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939027" y="2760290"/>
            <a:ext cx="2749287" cy="1406313"/>
          </a:xfrm>
          <a:prstGeom prst="ellipse">
            <a:avLst/>
          </a:prstGeom>
          <a:gradFill rotWithShape="1">
            <a:gsLst>
              <a:gs pos="0">
                <a:srgbClr val="748560">
                  <a:tint val="73000"/>
                  <a:satMod val="150000"/>
                </a:srgbClr>
              </a:gs>
              <a:gs pos="25000">
                <a:srgbClr val="748560">
                  <a:tint val="96000"/>
                  <a:shade val="80000"/>
                  <a:satMod val="105000"/>
                </a:srgbClr>
              </a:gs>
              <a:gs pos="38000">
                <a:srgbClr val="748560">
                  <a:tint val="96000"/>
                  <a:shade val="59000"/>
                  <a:satMod val="120000"/>
                </a:srgbClr>
              </a:gs>
              <a:gs pos="55000">
                <a:srgbClr val="748560">
                  <a:shade val="57000"/>
                  <a:satMod val="120000"/>
                </a:srgbClr>
              </a:gs>
              <a:gs pos="80000">
                <a:srgbClr val="748560">
                  <a:shade val="56000"/>
                  <a:satMod val="145000"/>
                </a:srgbClr>
              </a:gs>
              <a:gs pos="88000">
                <a:srgbClr val="748560">
                  <a:shade val="63000"/>
                  <a:satMod val="160000"/>
                </a:srgbClr>
              </a:gs>
              <a:gs pos="100000">
                <a:srgbClr val="748560">
                  <a:tint val="99555"/>
                  <a:satMod val="155000"/>
                </a:srgbClr>
              </a:gs>
            </a:gsLst>
            <a:lin ang="5400000" scaled="1"/>
          </a:gradFill>
          <a:ln w="9525" cap="flat" cmpd="sng" algn="ctr">
            <a:solidFill>
              <a:srgbClr val="748560">
                <a:shade val="60000"/>
                <a:satMod val="300000"/>
              </a:srgbClr>
            </a:solidFill>
            <a:prstDash val="solid"/>
          </a:ln>
          <a:effectLst>
            <a:glow rad="70000">
              <a:srgbClr val="748560">
                <a:tint val="30000"/>
                <a:shade val="95000"/>
                <a:satMod val="300000"/>
                <a:alpha val="50000"/>
              </a:srgbClr>
            </a:glow>
          </a:effectLst>
        </p:spPr>
        <p:txBody>
          <a:bodyPr lIns="107533" tIns="53767" rIns="107533" bIns="53767" rtlCol="1" anchor="ctr"/>
          <a:lstStyle/>
          <a:p>
            <a:pPr algn="ctr" rtl="0">
              <a:defRPr/>
            </a:pPr>
            <a:r>
              <a:rPr lang="ar-EG" sz="1800" b="1" kern="0" dirty="0" smtClean="0">
                <a:solidFill>
                  <a:schemeClr val="bg1"/>
                </a:solidFill>
                <a:latin typeface="Tahoma" panose="020B0604030504040204" pitchFamily="34" charset="0"/>
                <a:ea typeface="Tahoma" panose="020B0604030504040204" pitchFamily="34" charset="0"/>
                <a:cs typeface="Tahoma" panose="020B0604030504040204" pitchFamily="34" charset="0"/>
              </a:rPr>
              <a:t>مدينة </a:t>
            </a:r>
            <a:r>
              <a:rPr lang="ar-EG" sz="18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زراعية</a:t>
            </a:r>
            <a:endParaRPr lang="ar-EG" sz="1800" b="1" kern="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2" name="Oval 11"/>
          <p:cNvSpPr/>
          <p:nvPr/>
        </p:nvSpPr>
        <p:spPr>
          <a:xfrm>
            <a:off x="4618624" y="2804001"/>
            <a:ext cx="2879435" cy="1362601"/>
          </a:xfrm>
          <a:prstGeom prst="ellipse">
            <a:avLst/>
          </a:prstGeom>
          <a:gradFill rotWithShape="1">
            <a:gsLst>
              <a:gs pos="0">
                <a:srgbClr val="CCAF0A">
                  <a:tint val="73000"/>
                  <a:satMod val="150000"/>
                </a:srgbClr>
              </a:gs>
              <a:gs pos="25000">
                <a:srgbClr val="CCAF0A">
                  <a:tint val="96000"/>
                  <a:shade val="80000"/>
                  <a:satMod val="105000"/>
                </a:srgbClr>
              </a:gs>
              <a:gs pos="38000">
                <a:srgbClr val="CCAF0A">
                  <a:tint val="96000"/>
                  <a:shade val="59000"/>
                  <a:satMod val="120000"/>
                </a:srgbClr>
              </a:gs>
              <a:gs pos="55000">
                <a:srgbClr val="CCAF0A">
                  <a:shade val="57000"/>
                  <a:satMod val="120000"/>
                </a:srgbClr>
              </a:gs>
              <a:gs pos="80000">
                <a:srgbClr val="CCAF0A">
                  <a:shade val="56000"/>
                  <a:satMod val="145000"/>
                </a:srgbClr>
              </a:gs>
              <a:gs pos="88000">
                <a:srgbClr val="CCAF0A">
                  <a:shade val="63000"/>
                  <a:satMod val="160000"/>
                </a:srgbClr>
              </a:gs>
              <a:gs pos="100000">
                <a:srgbClr val="CCAF0A">
                  <a:tint val="99555"/>
                  <a:satMod val="155000"/>
                </a:srgbClr>
              </a:gs>
            </a:gsLst>
            <a:lin ang="5400000" scaled="1"/>
          </a:gradFill>
          <a:ln w="9525" cap="flat" cmpd="sng" algn="ctr">
            <a:solidFill>
              <a:srgbClr val="CCAF0A">
                <a:shade val="60000"/>
                <a:satMod val="300000"/>
              </a:srgbClr>
            </a:solidFill>
            <a:prstDash val="solid"/>
          </a:ln>
          <a:effectLst>
            <a:glow rad="70000">
              <a:srgbClr val="CCAF0A">
                <a:tint val="30000"/>
                <a:shade val="95000"/>
                <a:satMod val="300000"/>
                <a:alpha val="50000"/>
              </a:srgbClr>
            </a:glow>
          </a:effectLst>
        </p:spPr>
        <p:txBody>
          <a:bodyPr lIns="107533" tIns="53767" rIns="107533" bIns="53767" rtlCol="1" anchor="ctr"/>
          <a:lstStyle/>
          <a:p>
            <a:pPr algn="ctr" rtl="0">
              <a:defRPr/>
            </a:pPr>
            <a:r>
              <a:rPr lang="ar-EG" sz="1800" b="1" kern="0" dirty="0" smtClean="0">
                <a:solidFill>
                  <a:schemeClr val="bg1"/>
                </a:solidFill>
                <a:latin typeface="Tahoma" panose="020B0604030504040204" pitchFamily="34" charset="0"/>
                <a:ea typeface="Tahoma" panose="020B0604030504040204" pitchFamily="34" charset="0"/>
                <a:cs typeface="Tahoma" panose="020B0604030504040204" pitchFamily="34" charset="0"/>
              </a:rPr>
              <a:t>مدينة </a:t>
            </a:r>
            <a:r>
              <a:rPr lang="ar-EG" sz="1800" b="1" dirty="0">
                <a:solidFill>
                  <a:schemeClr val="bg1"/>
                </a:solidFill>
                <a:latin typeface="Tahoma" panose="020B0604030504040204" pitchFamily="34" charset="0"/>
                <a:ea typeface="Tahoma" panose="020B0604030504040204" pitchFamily="34" charset="0"/>
                <a:cs typeface="Tahoma" panose="020B0604030504040204" pitchFamily="34" charset="0"/>
              </a:rPr>
              <a:t>زراعية ذات صناعات لحماية البيئة</a:t>
            </a:r>
            <a:endParaRPr lang="ar-EG" sz="1800" b="1" kern="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4" name="Oval 13"/>
          <p:cNvSpPr/>
          <p:nvPr/>
        </p:nvSpPr>
        <p:spPr>
          <a:xfrm>
            <a:off x="646723" y="2764314"/>
            <a:ext cx="2622624" cy="1402287"/>
          </a:xfrm>
          <a:prstGeom prst="ellipse">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path path="circle">
              <a:fillToRect r="100000" b="100000"/>
            </a:path>
            <a:tileRect l="-100000" t="-100000"/>
          </a:gradFill>
          <a:ln/>
        </p:spPr>
        <p:style>
          <a:lnRef idx="1">
            <a:schemeClr val="accent3"/>
          </a:lnRef>
          <a:fillRef idx="2">
            <a:schemeClr val="accent3"/>
          </a:fillRef>
          <a:effectRef idx="1">
            <a:schemeClr val="accent3"/>
          </a:effectRef>
          <a:fontRef idx="minor">
            <a:schemeClr val="dk1"/>
          </a:fontRef>
        </p:style>
        <p:txBody>
          <a:bodyPr lIns="107533" tIns="53767" rIns="107533" bIns="53767" rtlCol="1" anchor="ctr"/>
          <a:lstStyle/>
          <a:p>
            <a:pPr algn="ctr" rtl="0">
              <a:defRPr/>
            </a:pPr>
            <a:r>
              <a:rPr lang="ar-EG" sz="1800" b="1" kern="0" dirty="0" smtClean="0">
                <a:solidFill>
                  <a:schemeClr val="bg1"/>
                </a:solidFill>
                <a:latin typeface="Tahoma" panose="020B0604030504040204" pitchFamily="34" charset="0"/>
                <a:ea typeface="Tahoma" panose="020B0604030504040204" pitchFamily="34" charset="0"/>
                <a:cs typeface="Tahoma" panose="020B0604030504040204" pitchFamily="34" charset="0"/>
              </a:rPr>
              <a:t>مدينة </a:t>
            </a:r>
            <a:r>
              <a:rPr lang="ar-EG" sz="1800" b="1" dirty="0">
                <a:solidFill>
                  <a:schemeClr val="bg1"/>
                </a:solidFill>
                <a:latin typeface="Tahoma" panose="020B0604030504040204" pitchFamily="34" charset="0"/>
                <a:ea typeface="Tahoma" panose="020B0604030504040204" pitchFamily="34" charset="0"/>
                <a:cs typeface="Tahoma" panose="020B0604030504040204" pitchFamily="34" charset="0"/>
              </a:rPr>
              <a:t>زراعية </a:t>
            </a:r>
            <a:r>
              <a:rPr lang="ar-EG" sz="18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سياحية</a:t>
            </a:r>
            <a:endParaRPr lang="ar-EG" sz="1800" b="1" kern="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9" name="TextBox 18"/>
          <p:cNvSpPr txBox="1"/>
          <p:nvPr/>
        </p:nvSpPr>
        <p:spPr>
          <a:xfrm>
            <a:off x="8533953" y="4467755"/>
            <a:ext cx="3251628" cy="3432571"/>
          </a:xfrm>
          <a:prstGeom prst="rect">
            <a:avLst/>
          </a:prstGeom>
          <a:gradFill rotWithShape="1">
            <a:gsLst>
              <a:gs pos="0">
                <a:srgbClr val="CCAF0A">
                  <a:tint val="1000"/>
                </a:srgbClr>
              </a:gs>
              <a:gs pos="68000">
                <a:srgbClr val="CCAF0A">
                  <a:tint val="77000"/>
                </a:srgbClr>
              </a:gs>
              <a:gs pos="81000">
                <a:srgbClr val="CCAF0A">
                  <a:tint val="79000"/>
                </a:srgbClr>
              </a:gs>
              <a:gs pos="86000">
                <a:srgbClr val="CCAF0A">
                  <a:tint val="73000"/>
                </a:srgbClr>
              </a:gs>
              <a:gs pos="100000">
                <a:srgbClr val="CCAF0A">
                  <a:tint val="35000"/>
                </a:srgbClr>
              </a:gs>
            </a:gsLst>
            <a:lin ang="5400000" scaled="1"/>
          </a:gradFill>
          <a:ln w="9525" cap="flat" cmpd="sng" algn="ctr">
            <a:solidFill>
              <a:srgbClr val="CCAF0A">
                <a:shade val="60000"/>
                <a:satMod val="300000"/>
              </a:srgbClr>
            </a:solidFill>
            <a:prstDash val="solid"/>
          </a:ln>
          <a:effectLst>
            <a:glow rad="63500">
              <a:srgbClr val="CCAF0A">
                <a:tint val="30000"/>
                <a:shade val="95000"/>
                <a:satMod val="300000"/>
                <a:alpha val="50000"/>
              </a:srgbClr>
            </a:glow>
          </a:effectLst>
        </p:spPr>
        <p:txBody>
          <a:bodyPr wrap="square" lIns="107533" tIns="53767" rIns="107533" bIns="53767" rtlCol="1">
            <a:spAutoFit/>
          </a:bodyPr>
          <a:lstStyle/>
          <a:p>
            <a:pPr marL="36000" algn="justLow">
              <a:lnSpc>
                <a:spcPct val="150000"/>
              </a:lnSpc>
              <a:buFontTx/>
              <a:buChar char="-"/>
              <a:defRPr/>
            </a:pPr>
            <a:r>
              <a:rPr lang="ar-EG" sz="1600" b="1" dirty="0">
                <a:latin typeface="Tahoma" panose="020B0604030504040204" pitchFamily="34" charset="0"/>
                <a:ea typeface="Tahoma" panose="020B0604030504040204" pitchFamily="34" charset="0"/>
                <a:cs typeface="Tahoma" panose="020B0604030504040204" pitchFamily="34" charset="0"/>
              </a:rPr>
              <a:t>لتوافر الاراضي الزراعية ذات الجودة والخصوبة </a:t>
            </a:r>
            <a:r>
              <a:rPr lang="ar-EG" sz="1600" b="1" dirty="0" smtClean="0">
                <a:latin typeface="Tahoma" panose="020B0604030504040204" pitchFamily="34" charset="0"/>
                <a:ea typeface="Tahoma" panose="020B0604030504040204" pitchFamily="34" charset="0"/>
                <a:cs typeface="Tahoma" panose="020B0604030504040204" pitchFamily="34" charset="0"/>
              </a:rPr>
              <a:t>العالية .</a:t>
            </a:r>
            <a:endParaRPr lang="ar-EG" sz="1600" b="1" kern="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a:p>
            <a:pPr marL="36000" algn="justLow">
              <a:lnSpc>
                <a:spcPct val="150000"/>
              </a:lnSpc>
              <a:buFontTx/>
              <a:buChar char="-"/>
              <a:defRPr/>
            </a:pPr>
            <a:r>
              <a:rPr lang="ar-EG" sz="1600" b="1" dirty="0">
                <a:latin typeface="Tahoma" panose="020B0604030504040204" pitchFamily="34" charset="0"/>
                <a:ea typeface="Tahoma" panose="020B0604030504040204" pitchFamily="34" charset="0"/>
                <a:cs typeface="Tahoma" panose="020B0604030504040204" pitchFamily="34" charset="0"/>
              </a:rPr>
              <a:t>لتوجه استراتيجية التنمية لزيادة نسبة الزراعة بوجه عام </a:t>
            </a:r>
            <a:r>
              <a:rPr lang="ar-EG" sz="1600" b="1" dirty="0" smtClean="0">
                <a:latin typeface="Tahoma" panose="020B0604030504040204" pitchFamily="34" charset="0"/>
                <a:ea typeface="Tahoma" panose="020B0604030504040204" pitchFamily="34" charset="0"/>
                <a:cs typeface="Tahoma" panose="020B0604030504040204" pitchFamily="34" charset="0"/>
              </a:rPr>
              <a:t>.</a:t>
            </a:r>
          </a:p>
          <a:p>
            <a:pPr marL="36000" algn="justLow">
              <a:lnSpc>
                <a:spcPct val="150000"/>
              </a:lnSpc>
              <a:buFontTx/>
              <a:buChar char="-"/>
              <a:defRPr/>
            </a:pPr>
            <a:r>
              <a:rPr lang="ar-EG" sz="1600" b="1" dirty="0">
                <a:latin typeface="Tahoma" panose="020B0604030504040204" pitchFamily="34" charset="0"/>
                <a:ea typeface="Tahoma" panose="020B0604030504040204" pitchFamily="34" charset="0"/>
                <a:cs typeface="Tahoma" panose="020B0604030504040204" pitchFamily="34" charset="0"/>
              </a:rPr>
              <a:t>ارتفاع عدد العاملين بقطاع الزراعه ويزيد نسبة مساهمة قطاع الزراعه في الدخل المحلي للمدينة وذلك عن طريق مشروعات الاستصلاح </a:t>
            </a:r>
            <a:r>
              <a:rPr lang="ar-EG" sz="1600" b="1" dirty="0" smtClean="0">
                <a:latin typeface="Tahoma" panose="020B0604030504040204" pitchFamily="34" charset="0"/>
                <a:ea typeface="Tahoma" panose="020B0604030504040204" pitchFamily="34" charset="0"/>
                <a:cs typeface="Tahoma" panose="020B0604030504040204" pitchFamily="34" charset="0"/>
              </a:rPr>
              <a:t>المقترحة</a:t>
            </a:r>
            <a:endParaRPr lang="ar-EG" sz="1600" b="1" kern="0" dirty="0" smtClean="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21" name="TextBox 20"/>
          <p:cNvSpPr txBox="1"/>
          <p:nvPr/>
        </p:nvSpPr>
        <p:spPr>
          <a:xfrm>
            <a:off x="4285127" y="4467755"/>
            <a:ext cx="3396658" cy="3432571"/>
          </a:xfrm>
          <a:prstGeom prst="rect">
            <a:avLst/>
          </a:prstGeom>
          <a:gradFill rotWithShape="1">
            <a:gsLst>
              <a:gs pos="0">
                <a:srgbClr val="CCAF0A">
                  <a:tint val="1000"/>
                </a:srgbClr>
              </a:gs>
              <a:gs pos="68000">
                <a:srgbClr val="CCAF0A">
                  <a:tint val="77000"/>
                </a:srgbClr>
              </a:gs>
              <a:gs pos="81000">
                <a:srgbClr val="CCAF0A">
                  <a:tint val="79000"/>
                </a:srgbClr>
              </a:gs>
              <a:gs pos="86000">
                <a:srgbClr val="CCAF0A">
                  <a:tint val="73000"/>
                </a:srgbClr>
              </a:gs>
              <a:gs pos="100000">
                <a:srgbClr val="CCAF0A">
                  <a:tint val="35000"/>
                </a:srgbClr>
              </a:gs>
            </a:gsLst>
            <a:lin ang="5400000" scaled="1"/>
          </a:gradFill>
          <a:ln w="9525" cap="flat" cmpd="sng" algn="ctr">
            <a:solidFill>
              <a:srgbClr val="CCAF0A">
                <a:shade val="60000"/>
                <a:satMod val="300000"/>
              </a:srgbClr>
            </a:solidFill>
            <a:prstDash val="solid"/>
          </a:ln>
          <a:effectLst>
            <a:glow rad="63500">
              <a:srgbClr val="CCAF0A">
                <a:tint val="30000"/>
                <a:shade val="95000"/>
                <a:satMod val="300000"/>
                <a:alpha val="50000"/>
              </a:srgbClr>
            </a:glow>
          </a:effectLst>
        </p:spPr>
        <p:txBody>
          <a:bodyPr wrap="square" lIns="107533" tIns="53767" rIns="107533" bIns="53767" rtlCol="1">
            <a:spAutoFit/>
          </a:bodyPr>
          <a:lstStyle/>
          <a:p>
            <a:pPr marL="36000" algn="just">
              <a:lnSpc>
                <a:spcPct val="150000"/>
              </a:lnSpc>
              <a:buFontTx/>
              <a:buChar char="-"/>
              <a:defRPr/>
            </a:pPr>
            <a:r>
              <a:rPr lang="ar-EG" sz="1600" b="1" dirty="0">
                <a:latin typeface="Tahoma" panose="020B0604030504040204" pitchFamily="34" charset="0"/>
                <a:ea typeface="Tahoma" panose="020B0604030504040204" pitchFamily="34" charset="0"/>
                <a:cs typeface="Tahoma" panose="020B0604030504040204" pitchFamily="34" charset="0"/>
              </a:rPr>
              <a:t>التنشيط المتكامل لقطاعي الزراعه والصناعة وخاصة الاعتماد على المنتجات الزراعية .</a:t>
            </a:r>
          </a:p>
          <a:p>
            <a:pPr marL="36000" algn="just">
              <a:lnSpc>
                <a:spcPct val="150000"/>
              </a:lnSpc>
              <a:buFontTx/>
              <a:buChar char="-"/>
              <a:defRPr/>
            </a:pPr>
            <a:r>
              <a:rPr lang="ar-EG" sz="1600" b="1" dirty="0">
                <a:latin typeface="Tahoma" panose="020B0604030504040204" pitchFamily="34" charset="0"/>
                <a:ea typeface="Tahoma" panose="020B0604030504040204" pitchFamily="34" charset="0"/>
                <a:cs typeface="Tahoma" panose="020B0604030504040204" pitchFamily="34" charset="0"/>
              </a:rPr>
              <a:t>لعمل توازن بين التنمية الحضرية والتنمية الريفيه </a:t>
            </a:r>
            <a:r>
              <a:rPr lang="ar-EG" sz="1600" b="1" dirty="0" smtClean="0">
                <a:latin typeface="Tahoma" panose="020B0604030504040204" pitchFamily="34" charset="0"/>
                <a:ea typeface="Tahoma" panose="020B0604030504040204" pitchFamily="34" charset="0"/>
                <a:cs typeface="Tahoma" panose="020B0604030504040204" pitchFamily="34" charset="0"/>
              </a:rPr>
              <a:t>بالمدينة حيث </a:t>
            </a:r>
            <a:r>
              <a:rPr lang="ar-EG" sz="1600" b="1" dirty="0">
                <a:latin typeface="Tahoma" panose="020B0604030504040204" pitchFamily="34" charset="0"/>
                <a:ea typeface="Tahoma" panose="020B0604030504040204" pitchFamily="34" charset="0"/>
                <a:cs typeface="Tahoma" panose="020B0604030504040204" pitchFamily="34" charset="0"/>
              </a:rPr>
              <a:t>يبلغ نسبة عدد العاملين بقطاعي الزراعة والصناعة ( 29.63%&amp; 4.63%%) على التوالي  من جملة </a:t>
            </a:r>
            <a:r>
              <a:rPr lang="ar-EG" sz="1600" b="1" dirty="0" smtClean="0">
                <a:latin typeface="Tahoma" panose="020B0604030504040204" pitchFamily="34" charset="0"/>
                <a:ea typeface="Tahoma" panose="020B0604030504040204" pitchFamily="34" charset="0"/>
                <a:cs typeface="Tahoma" panose="020B0604030504040204" pitchFamily="34" charset="0"/>
              </a:rPr>
              <a:t>العاملين .</a:t>
            </a:r>
            <a:endParaRPr lang="ar-EG" sz="1600" b="1" dirty="0">
              <a:latin typeface="Tahoma" panose="020B0604030504040204" pitchFamily="34" charset="0"/>
              <a:ea typeface="Tahoma" panose="020B0604030504040204" pitchFamily="34" charset="0"/>
              <a:cs typeface="Tahoma" panose="020B0604030504040204" pitchFamily="34" charset="0"/>
            </a:endParaRPr>
          </a:p>
        </p:txBody>
      </p:sp>
      <p:sp>
        <p:nvSpPr>
          <p:cNvPr id="22" name="TextBox 21"/>
          <p:cNvSpPr txBox="1"/>
          <p:nvPr/>
        </p:nvSpPr>
        <p:spPr>
          <a:xfrm>
            <a:off x="99610" y="4467755"/>
            <a:ext cx="3400769" cy="3063239"/>
          </a:xfrm>
          <a:prstGeom prst="rect">
            <a:avLst/>
          </a:prstGeom>
          <a:gradFill rotWithShape="1">
            <a:gsLst>
              <a:gs pos="0">
                <a:srgbClr val="CCAF0A">
                  <a:tint val="1000"/>
                </a:srgbClr>
              </a:gs>
              <a:gs pos="68000">
                <a:srgbClr val="CCAF0A">
                  <a:tint val="77000"/>
                </a:srgbClr>
              </a:gs>
              <a:gs pos="81000">
                <a:srgbClr val="CCAF0A">
                  <a:tint val="79000"/>
                </a:srgbClr>
              </a:gs>
              <a:gs pos="86000">
                <a:srgbClr val="CCAF0A">
                  <a:tint val="73000"/>
                </a:srgbClr>
              </a:gs>
              <a:gs pos="100000">
                <a:srgbClr val="CCAF0A">
                  <a:tint val="35000"/>
                </a:srgbClr>
              </a:gs>
            </a:gsLst>
            <a:lin ang="5400000" scaled="1"/>
          </a:gradFill>
          <a:ln w="9525" cap="flat" cmpd="sng" algn="ctr">
            <a:solidFill>
              <a:srgbClr val="CCAF0A">
                <a:shade val="60000"/>
                <a:satMod val="300000"/>
              </a:srgbClr>
            </a:solidFill>
            <a:prstDash val="solid"/>
          </a:ln>
          <a:effectLst>
            <a:glow rad="63500">
              <a:srgbClr val="CCAF0A">
                <a:tint val="30000"/>
                <a:shade val="95000"/>
                <a:satMod val="300000"/>
                <a:alpha val="50000"/>
              </a:srgbClr>
            </a:glow>
          </a:effectLst>
        </p:spPr>
        <p:txBody>
          <a:bodyPr wrap="square" lIns="107533" tIns="53767" rIns="107533" bIns="53767" rtlCol="1">
            <a:spAutoFit/>
          </a:bodyPr>
          <a:lstStyle/>
          <a:p>
            <a:pPr marL="36000" algn="justLow">
              <a:lnSpc>
                <a:spcPct val="150000"/>
              </a:lnSpc>
              <a:buFontTx/>
              <a:buChar char="-"/>
              <a:defRPr/>
            </a:pPr>
            <a:r>
              <a:rPr lang="ar-EG" sz="1600" b="1" dirty="0">
                <a:latin typeface="Tahoma" panose="020B0604030504040204" pitchFamily="34" charset="0"/>
                <a:ea typeface="Tahoma" panose="020B0604030504040204" pitchFamily="34" charset="0"/>
                <a:cs typeface="Tahoma" panose="020B0604030504040204" pitchFamily="34" charset="0"/>
              </a:rPr>
              <a:t>الاستغلال الامثل للموارد السياحية الموجودة بالمدينة </a:t>
            </a:r>
            <a:r>
              <a:rPr lang="ar-EG" sz="1600" b="1" dirty="0" smtClean="0">
                <a:latin typeface="Tahoma" panose="020B0604030504040204" pitchFamily="34" charset="0"/>
                <a:ea typeface="Tahoma" panose="020B0604030504040204" pitchFamily="34" charset="0"/>
                <a:cs typeface="Tahoma" panose="020B0604030504040204" pitchFamily="34" charset="0"/>
              </a:rPr>
              <a:t>.</a:t>
            </a:r>
          </a:p>
          <a:p>
            <a:pPr marL="36000" algn="justLow">
              <a:lnSpc>
                <a:spcPct val="150000"/>
              </a:lnSpc>
              <a:buFontTx/>
              <a:buChar char="-"/>
              <a:defRPr/>
            </a:pPr>
            <a:r>
              <a:rPr lang="ar-EG" sz="1600" b="1" dirty="0" smtClean="0">
                <a:latin typeface="Tahoma" panose="020B0604030504040204" pitchFamily="34" charset="0"/>
                <a:ea typeface="Tahoma" panose="020B0604030504040204" pitchFamily="34" charset="0"/>
                <a:cs typeface="Tahoma" panose="020B0604030504040204" pitchFamily="34" charset="0"/>
              </a:rPr>
              <a:t>اقامة </a:t>
            </a:r>
            <a:r>
              <a:rPr lang="ar-EG" sz="1600" b="1" dirty="0">
                <a:latin typeface="Tahoma" panose="020B0604030504040204" pitchFamily="34" charset="0"/>
                <a:ea typeface="Tahoma" panose="020B0604030504040204" pitchFamily="34" charset="0"/>
                <a:cs typeface="Tahoma" panose="020B0604030504040204" pitchFamily="34" charset="0"/>
              </a:rPr>
              <a:t>مشاريع سياحية للاستفادة من نهر النيل ووجود مرسى نهري يمكن الاستفادة منه </a:t>
            </a:r>
            <a:r>
              <a:rPr lang="ar-EG" sz="1600" b="1" dirty="0" smtClean="0">
                <a:latin typeface="Tahoma" panose="020B0604030504040204" pitchFamily="34" charset="0"/>
                <a:ea typeface="Tahoma" panose="020B0604030504040204" pitchFamily="34" charset="0"/>
                <a:cs typeface="Tahoma" panose="020B0604030504040204" pitchFamily="34" charset="0"/>
              </a:rPr>
              <a:t>والمنطقة الاثرية </a:t>
            </a:r>
            <a:r>
              <a:rPr lang="ar-EG" sz="1600" b="1" dirty="0" smtClean="0">
                <a:latin typeface="Tahoma" panose="020B0604030504040204" pitchFamily="34" charset="0"/>
                <a:ea typeface="Tahoma" panose="020B0604030504040204" pitchFamily="34" charset="0"/>
                <a:cs typeface="Tahoma" panose="020B0604030504040204" pitchFamily="34" charset="0"/>
              </a:rPr>
              <a:t>.</a:t>
            </a:r>
          </a:p>
          <a:p>
            <a:pPr marL="36000" algn="justLow">
              <a:lnSpc>
                <a:spcPct val="150000"/>
              </a:lnSpc>
              <a:buFontTx/>
              <a:buChar char="-"/>
              <a:defRPr/>
            </a:pPr>
            <a:r>
              <a:rPr lang="ar-EG" sz="1600" b="1" dirty="0" smtClean="0">
                <a:latin typeface="Tahoma" panose="020B0604030504040204" pitchFamily="34" charset="0"/>
                <a:ea typeface="Tahoma" panose="020B0604030504040204" pitchFamily="34" charset="0"/>
                <a:cs typeface="Tahoma" panose="020B0604030504040204" pitchFamily="34" charset="0"/>
              </a:rPr>
              <a:t> </a:t>
            </a:r>
            <a:r>
              <a:rPr lang="ar-EG" sz="1600" b="1" dirty="0">
                <a:latin typeface="Tahoma" panose="020B0604030504040204" pitchFamily="34" charset="0"/>
                <a:ea typeface="Tahoma" panose="020B0604030504040204" pitchFamily="34" charset="0"/>
                <a:cs typeface="Tahoma" panose="020B0604030504040204" pitchFamily="34" charset="0"/>
              </a:rPr>
              <a:t>اضافة الى زيادة نسبة الزراعة في المدينة.</a:t>
            </a:r>
            <a:endParaRPr lang="en-US" sz="1600" b="1" dirty="0">
              <a:latin typeface="Tahoma" panose="020B0604030504040204" pitchFamily="34" charset="0"/>
              <a:ea typeface="Tahoma" panose="020B0604030504040204" pitchFamily="34" charset="0"/>
              <a:cs typeface="Tahoma" panose="020B0604030504040204" pitchFamily="34" charset="0"/>
            </a:endParaRPr>
          </a:p>
        </p:txBody>
      </p:sp>
      <p:sp>
        <p:nvSpPr>
          <p:cNvPr id="23" name="Rectangle 225"/>
          <p:cNvSpPr>
            <a:spLocks noChangeArrowheads="1"/>
          </p:cNvSpPr>
          <p:nvPr/>
        </p:nvSpPr>
        <p:spPr bwMode="auto">
          <a:xfrm rot="5400000">
            <a:off x="8220916" y="5059620"/>
            <a:ext cx="8328247" cy="75491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lIns="107533" tIns="53767" rIns="107533" bIns="53767">
            <a:spAutoFit/>
          </a:bodyPr>
          <a:lstStyle/>
          <a:p>
            <a:pPr algn="ctr" rtl="0">
              <a:defRPr/>
            </a:pPr>
            <a:r>
              <a:rPr lang="ar-EG" sz="4200" b="1" kern="0" dirty="0" smtClean="0">
                <a:solidFill>
                  <a:schemeClr val="bg1"/>
                </a:solidFill>
                <a:effectLst>
                  <a:outerShdw blurRad="38100" dist="38100" dir="2700000" algn="tl">
                    <a:srgbClr val="000000">
                      <a:alpha val="43137"/>
                    </a:srgbClr>
                  </a:outerShdw>
                </a:effectLst>
                <a:latin typeface="Andalus" pitchFamily="18" charset="-78"/>
                <a:cs typeface="Andalus" pitchFamily="18" charset="-78"/>
              </a:rPr>
              <a:t>بدائل الرؤية</a:t>
            </a:r>
          </a:p>
        </p:txBody>
      </p:sp>
      <p:sp>
        <p:nvSpPr>
          <p:cNvPr id="27" name="Rectangle 26"/>
          <p:cNvSpPr/>
          <p:nvPr/>
        </p:nvSpPr>
        <p:spPr>
          <a:xfrm>
            <a:off x="3101508" y="8078368"/>
            <a:ext cx="6343403" cy="932435"/>
          </a:xfrm>
          <a:prstGeom prst="rect">
            <a:avLst/>
          </a:prstGeom>
        </p:spPr>
        <p:style>
          <a:lnRef idx="3">
            <a:schemeClr val="lt1"/>
          </a:lnRef>
          <a:fillRef idx="1">
            <a:schemeClr val="accent2"/>
          </a:fillRef>
          <a:effectRef idx="1">
            <a:schemeClr val="accent2"/>
          </a:effectRef>
          <a:fontRef idx="minor">
            <a:schemeClr val="lt1"/>
          </a:fontRef>
        </p:style>
        <p:txBody>
          <a:bodyPr wrap="none">
            <a:spAutoFit/>
          </a:bodyPr>
          <a:lstStyle/>
          <a:p>
            <a:pPr algn="ctr">
              <a:lnSpc>
                <a:spcPct val="115000"/>
              </a:lnSpc>
            </a:pPr>
            <a:r>
              <a:rPr lang="ar-EG" sz="2500" b="1" kern="0" dirty="0">
                <a:solidFill>
                  <a:schemeClr val="bg1"/>
                </a:solidFill>
                <a:latin typeface="Tahoma" panose="020B0604030504040204" pitchFamily="34" charset="0"/>
                <a:ea typeface="Tahoma" panose="020B0604030504040204" pitchFamily="34" charset="0"/>
                <a:cs typeface="Tahoma" panose="020B0604030504040204" pitchFamily="34" charset="0"/>
              </a:rPr>
              <a:t>الرؤية المستقبلية </a:t>
            </a:r>
            <a:r>
              <a:rPr lang="ar-EG" sz="2500" b="1" kern="0" dirty="0" smtClean="0">
                <a:solidFill>
                  <a:schemeClr val="bg1"/>
                </a:solidFill>
                <a:latin typeface="Tahoma" panose="020B0604030504040204" pitchFamily="34" charset="0"/>
                <a:ea typeface="Tahoma" panose="020B0604030504040204" pitchFamily="34" charset="0"/>
                <a:cs typeface="Tahoma" panose="020B0604030504040204" pitchFamily="34" charset="0"/>
              </a:rPr>
              <a:t>ل</a:t>
            </a:r>
            <a:r>
              <a:rPr lang="ar-EG" sz="2500" b="1" kern="0" dirty="0" smtClean="0">
                <a:solidFill>
                  <a:schemeClr val="bg1"/>
                </a:solidFill>
                <a:latin typeface="Tahoma" panose="020B0604030504040204" pitchFamily="34" charset="0"/>
                <a:ea typeface="Tahoma" panose="020B0604030504040204" pitchFamily="34" charset="0"/>
                <a:cs typeface="Tahoma" panose="020B0604030504040204" pitchFamily="34" charset="0"/>
              </a:rPr>
              <a:t>ل</a:t>
            </a:r>
            <a:r>
              <a:rPr lang="ar-EG" sz="2500" b="1" kern="0" dirty="0" smtClean="0">
                <a:solidFill>
                  <a:schemeClr val="bg1"/>
                </a:solidFill>
                <a:latin typeface="Tahoma" panose="020B0604030504040204" pitchFamily="34" charset="0"/>
                <a:ea typeface="Tahoma" panose="020B0604030504040204" pitchFamily="34" charset="0"/>
                <a:cs typeface="Tahoma" panose="020B0604030504040204" pitchFamily="34" charset="0"/>
              </a:rPr>
              <a:t>مدينة</a:t>
            </a:r>
            <a:endParaRPr lang="ar-EG" sz="2500" b="1" u="sng" dirty="0" smtClean="0">
              <a:latin typeface="Tahoma" panose="020B0604030504040204" pitchFamily="34" charset="0"/>
              <a:ea typeface="Tahoma" panose="020B0604030504040204" pitchFamily="34" charset="0"/>
              <a:cs typeface="Tahoma" panose="020B0604030504040204" pitchFamily="34" charset="0"/>
            </a:endParaRPr>
          </a:p>
          <a:p>
            <a:pPr lvl="0" algn="ctr">
              <a:lnSpc>
                <a:spcPct val="115000"/>
              </a:lnSpc>
            </a:pPr>
            <a:r>
              <a:rPr lang="ar-EG" sz="25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ar-EG" sz="25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مدينة زراعية </a:t>
            </a:r>
            <a:r>
              <a:rPr lang="ar-EG" sz="25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ذات صناعات لحماية البيئة"</a:t>
            </a:r>
            <a:endParaRPr lang="en-US" sz="25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96611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25"/>
          <p:cNvSpPr>
            <a:spLocks noChangeArrowheads="1"/>
          </p:cNvSpPr>
          <p:nvPr/>
        </p:nvSpPr>
        <p:spPr bwMode="auto">
          <a:xfrm rot="5400000">
            <a:off x="8099589" y="5019736"/>
            <a:ext cx="8336300" cy="75491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lIns="107533" tIns="53767" rIns="107533" bIns="53767">
            <a:spAutoFit/>
          </a:bodyPr>
          <a:lstStyle/>
          <a:p>
            <a:pPr algn="ctr" rtl="0">
              <a:defRPr/>
            </a:pPr>
            <a:r>
              <a:rPr lang="ar-EG" sz="4200" kern="0" dirty="0" smtClean="0">
                <a:solidFill>
                  <a:schemeClr val="bg1"/>
                </a:solidFill>
                <a:latin typeface="Andalus" pitchFamily="18" charset="-78"/>
                <a:cs typeface="Andalus" pitchFamily="18" charset="-78"/>
              </a:rPr>
              <a:t>الاهداف والمقومات والتحديات العامة للرؤية</a:t>
            </a:r>
            <a:endParaRPr lang="ar-EG" sz="4200" b="1" kern="0" dirty="0" smtClean="0">
              <a:solidFill>
                <a:schemeClr val="bg1"/>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6" name="Rounded Rectangle 5"/>
          <p:cNvSpPr/>
          <p:nvPr/>
        </p:nvSpPr>
        <p:spPr>
          <a:xfrm>
            <a:off x="8373034" y="2204064"/>
            <a:ext cx="3390178" cy="1192299"/>
          </a:xfrm>
          <a:prstGeom prst="roundRect">
            <a:avLst/>
          </a:prstGeom>
          <a:solidFill>
            <a:srgbClr val="FFC00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justLow" rtl="0">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lvl="0" algn="justLow">
              <a:lnSpc>
                <a:spcPct val="115000"/>
              </a:lnSpc>
            </a:pPr>
            <a:r>
              <a:rPr lang="ar-EG" sz="1700" b="1" dirty="0">
                <a:latin typeface="Tahoma" panose="020B0604030504040204" pitchFamily="34" charset="0"/>
                <a:ea typeface="Tahoma" panose="020B0604030504040204" pitchFamily="34" charset="0"/>
                <a:cs typeface="Tahoma" panose="020B0604030504040204" pitchFamily="34" charset="0"/>
              </a:rPr>
              <a:t>الارتقاء بالبيئة العمرانية للمدينة وتحسين الظروف المعيشية </a:t>
            </a:r>
            <a:r>
              <a:rPr lang="ar-EG" sz="1700" b="1" dirty="0" smtClean="0">
                <a:latin typeface="Tahoma" panose="020B0604030504040204" pitchFamily="34" charset="0"/>
                <a:ea typeface="Tahoma" panose="020B0604030504040204" pitchFamily="34" charset="0"/>
                <a:cs typeface="Tahoma" panose="020B0604030504040204" pitchFamily="34" charset="0"/>
              </a:rPr>
              <a:t>للسكان .</a:t>
            </a:r>
            <a:endParaRPr lang="en-US" sz="1700" b="1" dirty="0">
              <a:latin typeface="Tahoma" panose="020B0604030504040204" pitchFamily="34" charset="0"/>
              <a:ea typeface="Tahoma" panose="020B0604030504040204" pitchFamily="34" charset="0"/>
              <a:cs typeface="Tahoma" panose="020B0604030504040204" pitchFamily="34" charset="0"/>
            </a:endParaRPr>
          </a:p>
          <a:p>
            <a:pPr algn="justLow" rtl="0">
              <a:defRPr/>
            </a:pPr>
            <a:endParaRPr lang="ar-EG" sz="1700" b="1" kern="0" dirty="0" smtClean="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
        <p:nvSpPr>
          <p:cNvPr id="8" name="Rounded Rectangle 7"/>
          <p:cNvSpPr/>
          <p:nvPr/>
        </p:nvSpPr>
        <p:spPr>
          <a:xfrm>
            <a:off x="8370748" y="3567946"/>
            <a:ext cx="3379507" cy="1362638"/>
          </a:xfrm>
          <a:prstGeom prst="roundRect">
            <a:avLst/>
          </a:prstGeom>
          <a:solidFill>
            <a:srgbClr val="7030A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lvl="0" algn="justLow">
              <a:lnSpc>
                <a:spcPct val="115000"/>
              </a:lnSpc>
            </a:pPr>
            <a:r>
              <a:rPr lang="ar-EG" sz="1700" b="1" dirty="0">
                <a:latin typeface="Tahoma" panose="020B0604030504040204" pitchFamily="34" charset="0"/>
                <a:ea typeface="Tahoma" panose="020B0604030504040204" pitchFamily="34" charset="0"/>
                <a:cs typeface="Tahoma" panose="020B0604030504040204" pitchFamily="34" charset="0"/>
              </a:rPr>
              <a:t>تعظيم الاستفادة من الاراضي والمقومات المكانية والطبيعية بالمدينة.</a:t>
            </a:r>
            <a:endParaRPr lang="en-US" sz="1700" b="1" dirty="0">
              <a:latin typeface="Tahoma" panose="020B0604030504040204" pitchFamily="34" charset="0"/>
              <a:ea typeface="Tahoma" panose="020B0604030504040204" pitchFamily="34" charset="0"/>
              <a:cs typeface="Tahoma" panose="020B0604030504040204" pitchFamily="34" charset="0"/>
            </a:endParaRPr>
          </a:p>
        </p:txBody>
      </p:sp>
      <p:sp>
        <p:nvSpPr>
          <p:cNvPr id="9" name="Rounded Rectangle 8"/>
          <p:cNvSpPr/>
          <p:nvPr/>
        </p:nvSpPr>
        <p:spPr>
          <a:xfrm>
            <a:off x="8370748" y="5102167"/>
            <a:ext cx="3379507" cy="1274445"/>
          </a:xfrm>
          <a:prstGeom prst="roundRect">
            <a:avLst/>
          </a:prstGeom>
          <a:solidFill>
            <a:srgbClr val="FF7C8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justLow" rtl="0">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lvl="0" algn="justLow">
              <a:lnSpc>
                <a:spcPct val="115000"/>
              </a:lnSpc>
            </a:pPr>
            <a:r>
              <a:rPr lang="ar-EG" sz="1700" b="1" dirty="0">
                <a:latin typeface="Tahoma" panose="020B0604030504040204" pitchFamily="34" charset="0"/>
                <a:ea typeface="Tahoma" panose="020B0604030504040204" pitchFamily="34" charset="0"/>
                <a:cs typeface="Tahoma" panose="020B0604030504040204" pitchFamily="34" charset="0"/>
              </a:rPr>
              <a:t>اقامة قطاع خدمات كفء يقود عجلة التنمية بالمدينة.</a:t>
            </a:r>
            <a:endParaRPr lang="en-US" sz="1700" b="1" dirty="0">
              <a:latin typeface="Tahoma" panose="020B0604030504040204" pitchFamily="34" charset="0"/>
              <a:ea typeface="Tahoma" panose="020B0604030504040204" pitchFamily="34" charset="0"/>
              <a:cs typeface="Tahoma" panose="020B0604030504040204" pitchFamily="34" charset="0"/>
            </a:endParaRPr>
          </a:p>
          <a:p>
            <a:pPr algn="justLow" rtl="0">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10" name="Rounded Rectangle 9"/>
          <p:cNvSpPr/>
          <p:nvPr/>
        </p:nvSpPr>
        <p:spPr>
          <a:xfrm>
            <a:off x="8370748" y="6580506"/>
            <a:ext cx="3379507" cy="1290511"/>
          </a:xfrm>
          <a:prstGeom prst="roundRect">
            <a:avLst/>
          </a:prstGeom>
          <a:solidFill>
            <a:srgbClr val="00B05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justLow" rtl="0">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lvl="0" algn="justLow">
              <a:lnSpc>
                <a:spcPct val="115000"/>
              </a:lnSpc>
            </a:pPr>
            <a:r>
              <a:rPr lang="ar-EG" sz="1700" b="1" dirty="0">
                <a:latin typeface="Tahoma" panose="020B0604030504040204" pitchFamily="34" charset="0"/>
                <a:ea typeface="Tahoma" panose="020B0604030504040204" pitchFamily="34" charset="0"/>
                <a:cs typeface="Tahoma" panose="020B0604030504040204" pitchFamily="34" charset="0"/>
              </a:rPr>
              <a:t>دعم الأقتصاد المحلي وإنشاء مناطق صناعية .</a:t>
            </a:r>
            <a:endParaRPr lang="en-US" sz="1700" b="1" dirty="0">
              <a:latin typeface="Tahoma" panose="020B0604030504040204" pitchFamily="34" charset="0"/>
              <a:ea typeface="Tahoma" panose="020B0604030504040204" pitchFamily="34" charset="0"/>
              <a:cs typeface="Tahoma" panose="020B0604030504040204" pitchFamily="34" charset="0"/>
            </a:endParaRPr>
          </a:p>
          <a:p>
            <a:pPr algn="justLow" rtl="0">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11" name="Rounded Rectangle 10"/>
          <p:cNvSpPr/>
          <p:nvPr/>
        </p:nvSpPr>
        <p:spPr>
          <a:xfrm>
            <a:off x="8353237" y="8079913"/>
            <a:ext cx="3397018" cy="1350960"/>
          </a:xfrm>
          <a:prstGeom prst="roundRect">
            <a:avLst/>
          </a:prstGeom>
          <a:solidFill>
            <a:srgbClr val="CCAF0A">
              <a:lumMod val="75000"/>
            </a:srgbClr>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justLow" rtl="0">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lvl="0" algn="justLow">
              <a:lnSpc>
                <a:spcPct val="115000"/>
              </a:lnSpc>
            </a:pPr>
            <a:r>
              <a:rPr lang="ar-EG" sz="1700" b="1" dirty="0">
                <a:latin typeface="Tahoma" panose="020B0604030504040204" pitchFamily="34" charset="0"/>
                <a:ea typeface="Tahoma" panose="020B0604030504040204" pitchFamily="34" charset="0"/>
                <a:cs typeface="Tahoma" panose="020B0604030504040204" pitchFamily="34" charset="0"/>
              </a:rPr>
              <a:t>تدعيم المرافق الأساسية وتوفيرها والحفاظ عليها ومتابعتها وتطويرها .</a:t>
            </a:r>
            <a:endParaRPr lang="en-US" sz="1700" b="1" dirty="0">
              <a:latin typeface="Tahoma" panose="020B0604030504040204" pitchFamily="34" charset="0"/>
              <a:ea typeface="Tahoma" panose="020B0604030504040204" pitchFamily="34" charset="0"/>
              <a:cs typeface="Tahoma" panose="020B0604030504040204" pitchFamily="34" charset="0"/>
            </a:endParaRPr>
          </a:p>
          <a:p>
            <a:pPr algn="justLow" rtl="0">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23" name="Rounded Rectangle 22"/>
          <p:cNvSpPr/>
          <p:nvPr/>
        </p:nvSpPr>
        <p:spPr>
          <a:xfrm>
            <a:off x="8353236" y="1427371"/>
            <a:ext cx="3388713" cy="652442"/>
          </a:xfrm>
          <a:prstGeom prst="roundRect">
            <a:avLst/>
          </a:prstGeom>
          <a:solidFill>
            <a:srgbClr val="FF000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ctr" rtl="0">
              <a:defRPr/>
            </a:pPr>
            <a:r>
              <a:rPr lang="ar-EG" sz="2200" b="1" kern="0" dirty="0" smtClean="0">
                <a:solidFill>
                  <a:sysClr val="windowText" lastClr="000000"/>
                </a:solidFill>
                <a:latin typeface="Tahoma" panose="020B0604030504040204" pitchFamily="34" charset="0"/>
                <a:ea typeface="Tahoma" panose="020B0604030504040204" pitchFamily="34" charset="0"/>
                <a:cs typeface="Tahoma" panose="020B0604030504040204" pitchFamily="34" charset="0"/>
              </a:rPr>
              <a:t>الاهداف العامة للرؤية :</a:t>
            </a:r>
            <a:endParaRPr lang="ar-EG" sz="2200" b="1" kern="0" dirty="0">
              <a:solidFill>
                <a:sysClr val="windowText" lastClr="0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5" name="Rounded Rectangle 24"/>
          <p:cNvSpPr/>
          <p:nvPr/>
        </p:nvSpPr>
        <p:spPr>
          <a:xfrm>
            <a:off x="4320989" y="2204064"/>
            <a:ext cx="3830128" cy="1192299"/>
          </a:xfrm>
          <a:prstGeom prst="roundRect">
            <a:avLst/>
          </a:prstGeom>
          <a:solidFill>
            <a:srgbClr val="FFC00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justLow" rtl="0">
              <a:defRPr/>
            </a:pPr>
            <a:endParaRPr lang="ar-EG" sz="16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algn="justLow">
              <a:lnSpc>
                <a:spcPct val="115000"/>
              </a:lnSpc>
            </a:pPr>
            <a:r>
              <a:rPr lang="ar-EG" sz="1600" b="1" dirty="0">
                <a:latin typeface="Tahoma" panose="020B0604030504040204" pitchFamily="34" charset="0"/>
                <a:ea typeface="Tahoma" panose="020B0604030504040204" pitchFamily="34" charset="0"/>
                <a:cs typeface="Tahoma" panose="020B0604030504040204" pitchFamily="34" charset="0"/>
              </a:rPr>
              <a:t>وجود اراضي زراعية ذات انتاجية عالية ويمكن زيادة الرقعة الزراعية عن طريق اراضي الاستصلاح الزراعي. </a:t>
            </a:r>
            <a:endParaRPr lang="en-US" sz="1600" b="1" dirty="0">
              <a:latin typeface="Tahoma" panose="020B0604030504040204" pitchFamily="34" charset="0"/>
              <a:ea typeface="Tahoma" panose="020B0604030504040204" pitchFamily="34" charset="0"/>
              <a:cs typeface="Tahoma" panose="020B0604030504040204" pitchFamily="34" charset="0"/>
            </a:endParaRPr>
          </a:p>
          <a:p>
            <a:pPr algn="justLow" rtl="0">
              <a:defRPr/>
            </a:pPr>
            <a:endParaRPr lang="ar-EG" sz="1600" b="1" kern="0" dirty="0" smtClean="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
        <p:nvSpPr>
          <p:cNvPr id="26" name="Rounded Rectangle 25"/>
          <p:cNvSpPr/>
          <p:nvPr/>
        </p:nvSpPr>
        <p:spPr>
          <a:xfrm>
            <a:off x="4319154" y="3567946"/>
            <a:ext cx="3818073" cy="1362638"/>
          </a:xfrm>
          <a:prstGeom prst="roundRect">
            <a:avLst/>
          </a:prstGeom>
          <a:solidFill>
            <a:srgbClr val="7030A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lvl="0" algn="justLow">
              <a:lnSpc>
                <a:spcPct val="115000"/>
              </a:lnSpc>
            </a:pPr>
            <a:r>
              <a:rPr lang="ar-EG" sz="1600" b="1" dirty="0">
                <a:latin typeface="Tahoma" panose="020B0604030504040204" pitchFamily="34" charset="0"/>
                <a:ea typeface="Tahoma" panose="020B0604030504040204" pitchFamily="34" charset="0"/>
                <a:cs typeface="Tahoma" panose="020B0604030504040204" pitchFamily="34" charset="0"/>
              </a:rPr>
              <a:t>قرب المدينة من الموارد الاقتصادية الطبيعية والتي تقام عليها الصناعات المختلفة .</a:t>
            </a:r>
            <a:endParaRPr lang="en-US" sz="1600" b="1" dirty="0">
              <a:latin typeface="Tahoma" panose="020B0604030504040204" pitchFamily="34" charset="0"/>
              <a:ea typeface="Tahoma" panose="020B0604030504040204" pitchFamily="34" charset="0"/>
              <a:cs typeface="Tahoma" panose="020B0604030504040204" pitchFamily="34" charset="0"/>
            </a:endParaRPr>
          </a:p>
        </p:txBody>
      </p:sp>
      <p:sp>
        <p:nvSpPr>
          <p:cNvPr id="27" name="Rounded Rectangle 26"/>
          <p:cNvSpPr/>
          <p:nvPr/>
        </p:nvSpPr>
        <p:spPr>
          <a:xfrm>
            <a:off x="4319154" y="5102167"/>
            <a:ext cx="3818073" cy="1274445"/>
          </a:xfrm>
          <a:prstGeom prst="roundRect">
            <a:avLst/>
          </a:prstGeom>
          <a:solidFill>
            <a:srgbClr val="FF7C8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justLow" rtl="0">
              <a:defRPr/>
            </a:pPr>
            <a:endParaRPr lang="ar-EG" sz="16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algn="justLow">
              <a:lnSpc>
                <a:spcPct val="115000"/>
              </a:lnSpc>
            </a:pPr>
            <a:r>
              <a:rPr lang="ar-EG" sz="1600" b="1" dirty="0">
                <a:latin typeface="Tahoma" panose="020B0604030504040204" pitchFamily="34" charset="0"/>
                <a:ea typeface="Tahoma" panose="020B0604030504040204" pitchFamily="34" charset="0"/>
                <a:cs typeface="Tahoma" panose="020B0604030504040204" pitchFamily="34" charset="0"/>
              </a:rPr>
              <a:t>وقوعها على نهر النيل والذي يقترح عليه اقامة خدمات سياحية مما يرفع من دور المدينة الخدمي على مستوى المحافظة .</a:t>
            </a:r>
            <a:endParaRPr lang="en-US" sz="1600" b="1" dirty="0">
              <a:latin typeface="Tahoma" panose="020B0604030504040204" pitchFamily="34" charset="0"/>
              <a:ea typeface="Tahoma" panose="020B0604030504040204" pitchFamily="34" charset="0"/>
              <a:cs typeface="Tahoma" panose="020B0604030504040204" pitchFamily="34" charset="0"/>
            </a:endParaRPr>
          </a:p>
          <a:p>
            <a:pPr algn="justLow" rtl="0">
              <a:defRPr/>
            </a:pPr>
            <a:endParaRPr lang="ar-EG" sz="16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28" name="Rounded Rectangle 27"/>
          <p:cNvSpPr/>
          <p:nvPr/>
        </p:nvSpPr>
        <p:spPr>
          <a:xfrm>
            <a:off x="4319154" y="6580506"/>
            <a:ext cx="3818073" cy="1290511"/>
          </a:xfrm>
          <a:prstGeom prst="roundRect">
            <a:avLst/>
          </a:prstGeom>
          <a:solidFill>
            <a:srgbClr val="00B05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justLow" rtl="0">
              <a:defRPr/>
            </a:pPr>
            <a:endParaRPr lang="ar-EG" sz="16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algn="justLow">
              <a:lnSpc>
                <a:spcPct val="115000"/>
              </a:lnSpc>
            </a:pPr>
            <a:r>
              <a:rPr lang="ar-EG" sz="1600" b="1" dirty="0">
                <a:latin typeface="Tahoma" panose="020B0604030504040204" pitchFamily="34" charset="0"/>
                <a:ea typeface="Tahoma" panose="020B0604030504040204" pitchFamily="34" charset="0"/>
                <a:cs typeface="Tahoma" panose="020B0604030504040204" pitchFamily="34" charset="0"/>
              </a:rPr>
              <a:t>مساهمة قطاع الخدمات في الناتج المحلي للمدينة والذي يصل الى 37% وارتفاع نسبة العاملين في هذا القطاع.</a:t>
            </a:r>
            <a:endParaRPr lang="en-US" sz="1600" b="1" dirty="0">
              <a:latin typeface="Tahoma" panose="020B0604030504040204" pitchFamily="34" charset="0"/>
              <a:ea typeface="Tahoma" panose="020B0604030504040204" pitchFamily="34" charset="0"/>
              <a:cs typeface="Tahoma" panose="020B0604030504040204" pitchFamily="34" charset="0"/>
            </a:endParaRPr>
          </a:p>
          <a:p>
            <a:pPr algn="justLow" rtl="0">
              <a:defRPr/>
            </a:pPr>
            <a:endParaRPr lang="ar-EG" sz="16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29" name="Rounded Rectangle 28"/>
          <p:cNvSpPr/>
          <p:nvPr/>
        </p:nvSpPr>
        <p:spPr>
          <a:xfrm>
            <a:off x="4300903" y="8079913"/>
            <a:ext cx="3837855" cy="1350960"/>
          </a:xfrm>
          <a:prstGeom prst="roundRect">
            <a:avLst/>
          </a:prstGeom>
          <a:solidFill>
            <a:srgbClr val="CCAF0A">
              <a:lumMod val="75000"/>
            </a:srgbClr>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justLow" rtl="0">
              <a:defRPr/>
            </a:pPr>
            <a:endParaRPr lang="ar-EG" sz="16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lvl="0" algn="justLow">
              <a:lnSpc>
                <a:spcPct val="115000"/>
              </a:lnSpc>
            </a:pPr>
            <a:r>
              <a:rPr lang="ar-EG" sz="1600" b="1" dirty="0">
                <a:latin typeface="Tahoma" panose="020B0604030504040204" pitchFamily="34" charset="0"/>
                <a:ea typeface="Tahoma" panose="020B0604030504040204" pitchFamily="34" charset="0"/>
                <a:cs typeface="Tahoma" panose="020B0604030504040204" pitchFamily="34" charset="0"/>
              </a:rPr>
              <a:t>وجود </a:t>
            </a:r>
            <a:r>
              <a:rPr lang="ar-EG" sz="1600" b="1" dirty="0" smtClean="0">
                <a:latin typeface="Tahoma" panose="020B0604030504040204" pitchFamily="34" charset="0"/>
                <a:ea typeface="Tahoma" panose="020B0604030504040204" pitchFamily="34" charset="0"/>
                <a:cs typeface="Tahoma" panose="020B0604030504040204" pitchFamily="34" charset="0"/>
              </a:rPr>
              <a:t>المنطقة الاثرية - الاستفادة </a:t>
            </a:r>
            <a:r>
              <a:rPr lang="ar-EG" sz="1600" b="1" dirty="0">
                <a:latin typeface="Tahoma" panose="020B0604030504040204" pitchFamily="34" charset="0"/>
                <a:ea typeface="Tahoma" panose="020B0604030504040204" pitchFamily="34" charset="0"/>
                <a:cs typeface="Tahoma" panose="020B0604030504040204" pitchFamily="34" charset="0"/>
              </a:rPr>
              <a:t>من هذا الاثر الهام يمكن تفعيل دور السياحة بها وذلك يعطي تنوع في الانشطة الخدمية للمدينة .</a:t>
            </a:r>
            <a:endParaRPr lang="en-US" sz="1600" b="1" dirty="0">
              <a:latin typeface="Tahoma" panose="020B0604030504040204" pitchFamily="34" charset="0"/>
              <a:ea typeface="Tahoma" panose="020B0604030504040204" pitchFamily="34" charset="0"/>
              <a:cs typeface="Tahoma" panose="020B0604030504040204" pitchFamily="34" charset="0"/>
            </a:endParaRPr>
          </a:p>
          <a:p>
            <a:pPr algn="justLow" rtl="0">
              <a:defRPr/>
            </a:pPr>
            <a:endParaRPr lang="ar-EG" sz="16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30" name="Rounded Rectangle 29"/>
          <p:cNvSpPr/>
          <p:nvPr/>
        </p:nvSpPr>
        <p:spPr>
          <a:xfrm>
            <a:off x="4337084" y="1427371"/>
            <a:ext cx="3831962" cy="652442"/>
          </a:xfrm>
          <a:prstGeom prst="roundRect">
            <a:avLst/>
          </a:prstGeom>
          <a:solidFill>
            <a:srgbClr val="FF000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ctr" rtl="0">
              <a:defRPr/>
            </a:pPr>
            <a:r>
              <a:rPr lang="ar-EG" sz="2200" b="1" kern="0" dirty="0" smtClean="0">
                <a:solidFill>
                  <a:sysClr val="windowText" lastClr="000000"/>
                </a:solidFill>
                <a:latin typeface="Tahoma" panose="020B0604030504040204" pitchFamily="34" charset="0"/>
                <a:ea typeface="Tahoma" panose="020B0604030504040204" pitchFamily="34" charset="0"/>
                <a:cs typeface="Tahoma" panose="020B0604030504040204" pitchFamily="34" charset="0"/>
              </a:rPr>
              <a:t>المقومات العامة للرؤية :</a:t>
            </a:r>
            <a:endParaRPr lang="ar-EG" sz="2200" b="1" kern="0" dirty="0">
              <a:solidFill>
                <a:sysClr val="windowText" lastClr="0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1" name="Rounded Rectangle 30"/>
          <p:cNvSpPr/>
          <p:nvPr/>
        </p:nvSpPr>
        <p:spPr>
          <a:xfrm>
            <a:off x="268930" y="2204064"/>
            <a:ext cx="3818976" cy="576457"/>
          </a:xfrm>
          <a:prstGeom prst="roundRect">
            <a:avLst/>
          </a:prstGeom>
          <a:solidFill>
            <a:srgbClr val="FFC00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justLow" rtl="0">
              <a:defRPr/>
            </a:pPr>
            <a:endParaRPr lang="ar-EG" sz="15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lvl="0" algn="justLow">
              <a:lnSpc>
                <a:spcPct val="115000"/>
              </a:lnSpc>
            </a:pPr>
            <a:r>
              <a:rPr lang="ar-EG" sz="1500" b="1" dirty="0">
                <a:latin typeface="Tahoma" panose="020B0604030504040204" pitchFamily="34" charset="0"/>
                <a:ea typeface="Tahoma" panose="020B0604030504040204" pitchFamily="34" charset="0"/>
                <a:cs typeface="Tahoma" panose="020B0604030504040204" pitchFamily="34" charset="0"/>
              </a:rPr>
              <a:t>قلة الاهتمام بشبكة المرافق بالمدينة.</a:t>
            </a:r>
            <a:endParaRPr lang="en-US" sz="1500" b="1" dirty="0">
              <a:latin typeface="Tahoma" panose="020B0604030504040204" pitchFamily="34" charset="0"/>
              <a:ea typeface="Tahoma" panose="020B0604030504040204" pitchFamily="34" charset="0"/>
              <a:cs typeface="Tahoma" panose="020B0604030504040204" pitchFamily="34" charset="0"/>
            </a:endParaRPr>
          </a:p>
          <a:p>
            <a:pPr algn="justLow" rtl="0">
              <a:defRPr/>
            </a:pPr>
            <a:endParaRPr lang="ar-EG" sz="1500" b="1" kern="0" dirty="0" smtClean="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
        <p:nvSpPr>
          <p:cNvPr id="32" name="Rounded Rectangle 31"/>
          <p:cNvSpPr/>
          <p:nvPr/>
        </p:nvSpPr>
        <p:spPr>
          <a:xfrm>
            <a:off x="266644" y="2922500"/>
            <a:ext cx="3806955" cy="549550"/>
          </a:xfrm>
          <a:prstGeom prst="roundRect">
            <a:avLst/>
          </a:prstGeom>
          <a:solidFill>
            <a:srgbClr val="7030A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lvl="0" algn="justLow">
              <a:lnSpc>
                <a:spcPct val="115000"/>
              </a:lnSpc>
            </a:pPr>
            <a:r>
              <a:rPr lang="ar-EG" sz="1500" b="1" dirty="0">
                <a:latin typeface="Tahoma" panose="020B0604030504040204" pitchFamily="34" charset="0"/>
                <a:ea typeface="Tahoma" panose="020B0604030504040204" pitchFamily="34" charset="0"/>
                <a:cs typeface="Tahoma" panose="020B0604030504040204" pitchFamily="34" charset="0"/>
              </a:rPr>
              <a:t>وجود مناطق متدهورة بالمدينة.</a:t>
            </a:r>
            <a:endParaRPr lang="en-US" sz="1500" b="1" dirty="0">
              <a:latin typeface="Tahoma" panose="020B0604030504040204" pitchFamily="34" charset="0"/>
              <a:ea typeface="Tahoma" panose="020B0604030504040204" pitchFamily="34" charset="0"/>
              <a:cs typeface="Tahoma" panose="020B0604030504040204" pitchFamily="34" charset="0"/>
            </a:endParaRPr>
          </a:p>
        </p:txBody>
      </p:sp>
      <p:sp>
        <p:nvSpPr>
          <p:cNvPr id="33" name="Rounded Rectangle 32"/>
          <p:cNvSpPr/>
          <p:nvPr/>
        </p:nvSpPr>
        <p:spPr>
          <a:xfrm>
            <a:off x="266644" y="3614019"/>
            <a:ext cx="3806955" cy="735106"/>
          </a:xfrm>
          <a:prstGeom prst="roundRect">
            <a:avLst/>
          </a:prstGeom>
          <a:solidFill>
            <a:srgbClr val="FF7C8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justLow" rtl="0">
              <a:defRPr/>
            </a:pPr>
            <a:endParaRPr lang="ar-EG" sz="15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lvl="0" algn="justLow">
              <a:lnSpc>
                <a:spcPct val="115000"/>
              </a:lnSpc>
            </a:pPr>
            <a:r>
              <a:rPr lang="ar-EG" sz="1500" b="1" dirty="0">
                <a:latin typeface="Tahoma" panose="020B0604030504040204" pitchFamily="34" charset="0"/>
                <a:ea typeface="Tahoma" panose="020B0604030504040204" pitchFamily="34" charset="0"/>
                <a:cs typeface="Tahoma" panose="020B0604030504040204" pitchFamily="34" charset="0"/>
              </a:rPr>
              <a:t>الامتداد العشوائي على الاراضي الزراعية.</a:t>
            </a:r>
            <a:endParaRPr lang="en-US" sz="1500" b="1" dirty="0">
              <a:latin typeface="Tahoma" panose="020B0604030504040204" pitchFamily="34" charset="0"/>
              <a:ea typeface="Tahoma" panose="020B0604030504040204" pitchFamily="34" charset="0"/>
              <a:cs typeface="Tahoma" panose="020B0604030504040204" pitchFamily="34" charset="0"/>
            </a:endParaRPr>
          </a:p>
          <a:p>
            <a:pPr algn="justLow" rtl="0">
              <a:defRPr/>
            </a:pPr>
            <a:endParaRPr lang="ar-EG" sz="15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34" name="Rounded Rectangle 33"/>
          <p:cNvSpPr/>
          <p:nvPr/>
        </p:nvSpPr>
        <p:spPr>
          <a:xfrm>
            <a:off x="266644" y="4500289"/>
            <a:ext cx="3806955" cy="1446013"/>
          </a:xfrm>
          <a:prstGeom prst="roundRect">
            <a:avLst/>
          </a:prstGeom>
          <a:solidFill>
            <a:srgbClr val="00B05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justLow" rtl="0">
              <a:defRPr/>
            </a:pPr>
            <a:endParaRPr lang="ar-EG" sz="15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lvl="0" algn="justLow">
              <a:lnSpc>
                <a:spcPct val="115000"/>
              </a:lnSpc>
            </a:pPr>
            <a:r>
              <a:rPr lang="ar-EG" sz="1500" b="1" dirty="0">
                <a:latin typeface="Tahoma" panose="020B0604030504040204" pitchFamily="34" charset="0"/>
                <a:ea typeface="Tahoma" panose="020B0604030504040204" pitchFamily="34" charset="0"/>
                <a:cs typeface="Tahoma" panose="020B0604030504040204" pitchFamily="34" charset="0"/>
              </a:rPr>
              <a:t>عدم وجود نسق واضح للتوزيع العادل حسب نطاقات الخدمة لمعظم الخدمات بالمدينة على المناطق المختلفة مع الاخذ فى الاعتبار النسبة الجيدة للخدمات التعليمية والصحية بالمدينة .</a:t>
            </a:r>
            <a:endParaRPr lang="en-US" sz="1500" b="1" dirty="0">
              <a:latin typeface="Tahoma" panose="020B0604030504040204" pitchFamily="34" charset="0"/>
              <a:ea typeface="Tahoma" panose="020B0604030504040204" pitchFamily="34" charset="0"/>
              <a:cs typeface="Tahoma" panose="020B0604030504040204" pitchFamily="34" charset="0"/>
            </a:endParaRPr>
          </a:p>
          <a:p>
            <a:pPr algn="justLow" rtl="0">
              <a:defRPr/>
            </a:pPr>
            <a:endParaRPr lang="ar-EG" sz="15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35" name="Rounded Rectangle 34"/>
          <p:cNvSpPr/>
          <p:nvPr/>
        </p:nvSpPr>
        <p:spPr>
          <a:xfrm>
            <a:off x="249132" y="6089745"/>
            <a:ext cx="3826681" cy="813079"/>
          </a:xfrm>
          <a:prstGeom prst="roundRect">
            <a:avLst/>
          </a:prstGeom>
          <a:solidFill>
            <a:srgbClr val="CCAF0A">
              <a:lumMod val="75000"/>
            </a:srgbClr>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justLow" rtl="0">
              <a:defRPr/>
            </a:pPr>
            <a:endParaRPr lang="ar-EG" sz="15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lvl="0" algn="justLow">
              <a:lnSpc>
                <a:spcPct val="115000"/>
              </a:lnSpc>
            </a:pPr>
            <a:r>
              <a:rPr lang="ar-EG" sz="1500" b="1" dirty="0">
                <a:latin typeface="Tahoma" panose="020B0604030504040204" pitchFamily="34" charset="0"/>
                <a:ea typeface="Tahoma" panose="020B0604030504040204" pitchFamily="34" charset="0"/>
                <a:cs typeface="Tahoma" panose="020B0604030504040204" pitchFamily="34" charset="0"/>
              </a:rPr>
              <a:t>عدم التعاون بين اطراف الشراكة المجتمعية بالمدينة.</a:t>
            </a:r>
            <a:endParaRPr lang="en-US" sz="1500" b="1" dirty="0">
              <a:latin typeface="Tahoma" panose="020B0604030504040204" pitchFamily="34" charset="0"/>
              <a:ea typeface="Tahoma" panose="020B0604030504040204" pitchFamily="34" charset="0"/>
              <a:cs typeface="Tahoma" panose="020B0604030504040204" pitchFamily="34" charset="0"/>
            </a:endParaRPr>
          </a:p>
          <a:p>
            <a:pPr algn="justLow" rtl="0">
              <a:defRPr/>
            </a:pPr>
            <a:endParaRPr lang="ar-EG" sz="15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36" name="Rounded Rectangle 35"/>
          <p:cNvSpPr/>
          <p:nvPr/>
        </p:nvSpPr>
        <p:spPr>
          <a:xfrm>
            <a:off x="104205" y="1427371"/>
            <a:ext cx="4116534" cy="652442"/>
          </a:xfrm>
          <a:prstGeom prst="roundRect">
            <a:avLst/>
          </a:prstGeom>
          <a:solidFill>
            <a:srgbClr val="FF000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ctr" rtl="0">
              <a:defRPr/>
            </a:pPr>
            <a:r>
              <a:rPr lang="ar-EG" sz="2200" b="1" kern="0" dirty="0" smtClean="0">
                <a:solidFill>
                  <a:sysClr val="windowText" lastClr="000000"/>
                </a:solidFill>
                <a:latin typeface="Tahoma" panose="020B0604030504040204" pitchFamily="34" charset="0"/>
                <a:ea typeface="Tahoma" panose="020B0604030504040204" pitchFamily="34" charset="0"/>
                <a:cs typeface="Tahoma" panose="020B0604030504040204" pitchFamily="34" charset="0"/>
              </a:rPr>
              <a:t>التحديات العامة للرؤية :</a:t>
            </a:r>
            <a:endParaRPr lang="ar-EG" sz="2200" b="1" kern="0" dirty="0">
              <a:solidFill>
                <a:sysClr val="windowText" lastClr="0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7" name="Rounded Rectangle 36"/>
          <p:cNvSpPr/>
          <p:nvPr/>
        </p:nvSpPr>
        <p:spPr>
          <a:xfrm>
            <a:off x="249132" y="7040007"/>
            <a:ext cx="3826681" cy="956513"/>
          </a:xfrm>
          <a:prstGeom prst="roundRect">
            <a:avLst/>
          </a:prstGeom>
          <a:solidFill>
            <a:srgbClr val="FFCCFF"/>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justLow" rtl="0">
              <a:defRPr/>
            </a:pPr>
            <a:endParaRPr lang="ar-EG" sz="15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lvl="0" algn="justLow">
              <a:lnSpc>
                <a:spcPct val="115000"/>
              </a:lnSpc>
            </a:pPr>
            <a:r>
              <a:rPr lang="ar-EG" sz="1500" b="1" dirty="0">
                <a:latin typeface="Tahoma" panose="020B0604030504040204" pitchFamily="34" charset="0"/>
                <a:ea typeface="Tahoma" panose="020B0604030504040204" pitchFamily="34" charset="0"/>
                <a:cs typeface="Tahoma" panose="020B0604030504040204" pitchFamily="34" charset="0"/>
              </a:rPr>
              <a:t>عدم وجود الدعم </a:t>
            </a:r>
            <a:r>
              <a:rPr lang="ar-EG" sz="1500" b="1" dirty="0" smtClean="0">
                <a:latin typeface="Tahoma" panose="020B0604030504040204" pitchFamily="34" charset="0"/>
                <a:ea typeface="Tahoma" panose="020B0604030504040204" pitchFamily="34" charset="0"/>
                <a:cs typeface="Tahoma" panose="020B0604030504040204" pitchFamily="34" charset="0"/>
              </a:rPr>
              <a:t>المادي المناسب </a:t>
            </a:r>
            <a:r>
              <a:rPr lang="ar-EG" sz="1500" b="1" dirty="0" smtClean="0">
                <a:latin typeface="Tahoma" panose="020B0604030504040204" pitchFamily="34" charset="0"/>
                <a:ea typeface="Tahoma" panose="020B0604030504040204" pitchFamily="34" charset="0"/>
                <a:cs typeface="Tahoma" panose="020B0604030504040204" pitchFamily="34" charset="0"/>
              </a:rPr>
              <a:t>للاقليم لعدم </a:t>
            </a:r>
            <a:r>
              <a:rPr lang="ar-EG" sz="1500" b="1" dirty="0">
                <a:latin typeface="Tahoma" panose="020B0604030504040204" pitchFamily="34" charset="0"/>
                <a:ea typeface="Tahoma" panose="020B0604030504040204" pitchFamily="34" charset="0"/>
                <a:cs typeface="Tahoma" panose="020B0604030504040204" pitchFamily="34" charset="0"/>
              </a:rPr>
              <a:t>وجود موازنة لتحقيق أهداف الرؤيا .</a:t>
            </a:r>
            <a:endParaRPr lang="en-US" sz="1500" b="1" dirty="0">
              <a:latin typeface="Tahoma" panose="020B0604030504040204" pitchFamily="34" charset="0"/>
              <a:ea typeface="Tahoma" panose="020B0604030504040204" pitchFamily="34" charset="0"/>
              <a:cs typeface="Tahoma" panose="020B0604030504040204" pitchFamily="34" charset="0"/>
            </a:endParaRPr>
          </a:p>
          <a:p>
            <a:pPr algn="justLow" rtl="0">
              <a:defRPr/>
            </a:pPr>
            <a:endParaRPr lang="ar-EG" sz="15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38" name="Rounded Rectangle 37"/>
          <p:cNvSpPr/>
          <p:nvPr/>
        </p:nvSpPr>
        <p:spPr>
          <a:xfrm>
            <a:off x="249132" y="8133707"/>
            <a:ext cx="3826681" cy="696536"/>
          </a:xfrm>
          <a:prstGeom prst="roundRect">
            <a:avLst/>
          </a:prstGeom>
          <a:solidFill>
            <a:srgbClr val="00B3F2"/>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ctr" rtl="0">
              <a:defRPr/>
            </a:pPr>
            <a:endParaRPr lang="ar-EG" sz="15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342900" lvl="0" indent="-342900" algn="justLow">
              <a:lnSpc>
                <a:spcPct val="115000"/>
              </a:lnSpc>
              <a:buFont typeface="Symbol" panose="05050102010706020507" pitchFamily="18" charset="2"/>
              <a:buChar char=""/>
            </a:pPr>
            <a:r>
              <a:rPr lang="ar-EG" sz="1500" b="1" dirty="0">
                <a:latin typeface="Tahoma" panose="020B0604030504040204" pitchFamily="34" charset="0"/>
                <a:ea typeface="Tahoma" panose="020B0604030504040204" pitchFamily="34" charset="0"/>
                <a:cs typeface="Tahoma" panose="020B0604030504040204" pitchFamily="34" charset="0"/>
              </a:rPr>
              <a:t>المركزية فى إتخاذ القرارات مما يؤدي الى عرقلة حركة التنمية.</a:t>
            </a:r>
            <a:endParaRPr lang="en-US" sz="1500" b="1" dirty="0">
              <a:latin typeface="Tahoma" panose="020B0604030504040204" pitchFamily="34" charset="0"/>
              <a:ea typeface="Tahoma" panose="020B0604030504040204" pitchFamily="34" charset="0"/>
              <a:cs typeface="Tahoma" panose="020B0604030504040204" pitchFamily="34" charset="0"/>
            </a:endParaRPr>
          </a:p>
          <a:p>
            <a:pPr algn="ctr" rtl="0">
              <a:defRPr/>
            </a:pPr>
            <a:endParaRPr lang="ar-EG" sz="15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39" name="Rounded Rectangle 38"/>
          <p:cNvSpPr/>
          <p:nvPr/>
        </p:nvSpPr>
        <p:spPr>
          <a:xfrm>
            <a:off x="266644" y="8990767"/>
            <a:ext cx="3826681" cy="693410"/>
          </a:xfrm>
          <a:prstGeom prst="roundRect">
            <a:avLst/>
          </a:prstGeom>
          <a:solidFill>
            <a:schemeClr val="accent2">
              <a:lumMod val="60000"/>
              <a:lumOff val="40000"/>
            </a:schemeClr>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ctr" rtl="0">
              <a:defRPr/>
            </a:pPr>
            <a:endParaRPr lang="ar-EG" sz="15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342900" lvl="0" indent="-342900" algn="justLow">
              <a:lnSpc>
                <a:spcPct val="115000"/>
              </a:lnSpc>
              <a:buFont typeface="Symbol" panose="05050102010706020507" pitchFamily="18" charset="2"/>
              <a:buChar char=""/>
            </a:pPr>
            <a:r>
              <a:rPr lang="ar-EG" sz="1500" b="1" dirty="0">
                <a:latin typeface="Tahoma" panose="020B0604030504040204" pitchFamily="34" charset="0"/>
                <a:ea typeface="Tahoma" panose="020B0604030504040204" pitchFamily="34" charset="0"/>
                <a:cs typeface="Tahoma" panose="020B0604030504040204" pitchFamily="34" charset="0"/>
              </a:rPr>
              <a:t>عدم تنشيط الصناعات القائمة على استغلال الموارد الطبيعية بالمدينة.</a:t>
            </a:r>
            <a:endParaRPr lang="en-US" sz="1500" b="1" dirty="0">
              <a:latin typeface="Tahoma" panose="020B0604030504040204" pitchFamily="34" charset="0"/>
              <a:ea typeface="Tahoma" panose="020B0604030504040204" pitchFamily="34" charset="0"/>
              <a:cs typeface="Tahoma" panose="020B0604030504040204" pitchFamily="34" charset="0"/>
            </a:endParaRPr>
          </a:p>
          <a:p>
            <a:pPr algn="ctr" rtl="0">
              <a:defRPr/>
            </a:pPr>
            <a:endParaRPr lang="ar-EG" sz="15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45441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225"/>
          <p:cNvSpPr>
            <a:spLocks noChangeArrowheads="1"/>
          </p:cNvSpPr>
          <p:nvPr/>
        </p:nvSpPr>
        <p:spPr bwMode="auto">
          <a:xfrm rot="5400000">
            <a:off x="8265233" y="4878764"/>
            <a:ext cx="8030744" cy="75491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lIns="107533" tIns="53767" rIns="107533" bIns="53767">
            <a:spAutoFit/>
          </a:bodyPr>
          <a:lstStyle/>
          <a:p>
            <a:pPr algn="ctr" rtl="0">
              <a:defRPr/>
            </a:pPr>
            <a:r>
              <a:rPr lang="ar-EG" sz="4200" kern="0" dirty="0">
                <a:solidFill>
                  <a:schemeClr val="bg1"/>
                </a:solidFill>
                <a:latin typeface="Andalus" pitchFamily="18" charset="-78"/>
                <a:cs typeface="Andalus" pitchFamily="18" charset="-78"/>
              </a:rPr>
              <a:t>الاهداف الفرعية ( القطاعية</a:t>
            </a:r>
            <a:r>
              <a:rPr lang="ar-EG" sz="4200" kern="0" dirty="0" smtClean="0">
                <a:solidFill>
                  <a:schemeClr val="bg1"/>
                </a:solidFill>
                <a:latin typeface="Andalus" pitchFamily="18" charset="-78"/>
                <a:cs typeface="Andalus" pitchFamily="18" charset="-78"/>
              </a:rPr>
              <a:t>)</a:t>
            </a:r>
            <a:endParaRPr lang="ar-EG" sz="4200" b="1" kern="0" dirty="0" smtClean="0">
              <a:solidFill>
                <a:schemeClr val="bg1"/>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19" name="Rounded Rectangle 18"/>
          <p:cNvSpPr/>
          <p:nvPr/>
        </p:nvSpPr>
        <p:spPr>
          <a:xfrm>
            <a:off x="6249238" y="1497820"/>
            <a:ext cx="5526356" cy="680117"/>
          </a:xfrm>
          <a:prstGeom prst="roundRect">
            <a:avLst/>
          </a:prstGeom>
          <a:solidFill>
            <a:srgbClr val="9E9273">
              <a:lumMod val="40000"/>
              <a:lumOff val="60000"/>
            </a:srgbClr>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ctr" rtl="0">
              <a:defRPr/>
            </a:pPr>
            <a:endParaRPr lang="ar-EG" sz="2800" u="sng"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algn="ctr">
              <a:defRPr/>
            </a:pPr>
            <a:r>
              <a:rPr lang="ar-EG" sz="24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rPr>
              <a:t>اولا : قطاع الاقتصاد المحلي :</a:t>
            </a:r>
            <a:endParaRPr lang="en-US" sz="24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algn="ctr" rtl="0">
              <a:defRPr/>
            </a:pPr>
            <a:endParaRPr lang="ar-EG" sz="2800"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20" name="Rounded Rectangle 19"/>
          <p:cNvSpPr/>
          <p:nvPr/>
        </p:nvSpPr>
        <p:spPr>
          <a:xfrm>
            <a:off x="6347012" y="2415668"/>
            <a:ext cx="5320254" cy="806475"/>
          </a:xfrm>
          <a:prstGeom prst="roundRect">
            <a:avLst/>
          </a:prstGeom>
          <a:solidFill>
            <a:srgbClr val="9E9273"/>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342900" lvl="0" indent="-342900" algn="justLow">
              <a:lnSpc>
                <a:spcPct val="115000"/>
              </a:lnSpc>
              <a:buFont typeface="Symbol" panose="05050102010706020507" pitchFamily="18" charset="2"/>
              <a:buChar char=""/>
            </a:pPr>
            <a:r>
              <a:rPr lang="ar-SA" sz="2000" b="1" dirty="0">
                <a:solidFill>
                  <a:srgbClr val="000000"/>
                </a:solidFill>
                <a:latin typeface="Tahoma" panose="020B0604030504040204" pitchFamily="34" charset="0"/>
                <a:ea typeface="Tahoma" panose="020B0604030504040204" pitchFamily="34" charset="0"/>
                <a:cs typeface="Tahoma" panose="020B0604030504040204" pitchFamily="34" charset="0"/>
              </a:rPr>
              <a:t>تنويع مصادر الدخل .</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
        <p:nvSpPr>
          <p:cNvPr id="21" name="Rounded Rectangle 20"/>
          <p:cNvSpPr/>
          <p:nvPr/>
        </p:nvSpPr>
        <p:spPr>
          <a:xfrm>
            <a:off x="6348665" y="3520480"/>
            <a:ext cx="5361132" cy="1027026"/>
          </a:xfrm>
          <a:prstGeom prst="roundRect">
            <a:avLst/>
          </a:prstGeom>
          <a:solidFill>
            <a:srgbClr val="9E9273"/>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342900" lvl="0" indent="-342900" algn="justLow">
              <a:lnSpc>
                <a:spcPct val="115000"/>
              </a:lnSpc>
              <a:buFont typeface="Symbol" panose="05050102010706020507" pitchFamily="18" charset="2"/>
              <a:buChar char=""/>
            </a:pPr>
            <a:r>
              <a:rPr lang="ar-SA" sz="2000" b="1" dirty="0">
                <a:solidFill>
                  <a:srgbClr val="000000"/>
                </a:solidFill>
                <a:latin typeface="Tahoma" panose="020B0604030504040204" pitchFamily="34" charset="0"/>
                <a:ea typeface="Tahoma" panose="020B0604030504040204" pitchFamily="34" charset="0"/>
                <a:cs typeface="Tahoma" panose="020B0604030504040204" pitchFamily="34" charset="0"/>
              </a:rPr>
              <a:t>دفع عجلة التحضر بالمدينة وخلق خدمات (تجارية – خدمية) تقود عملية التنمية بالمدينة.</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
        <p:nvSpPr>
          <p:cNvPr id="22" name="Rounded Rectangle 21"/>
          <p:cNvSpPr/>
          <p:nvPr/>
        </p:nvSpPr>
        <p:spPr>
          <a:xfrm>
            <a:off x="6300821" y="4845843"/>
            <a:ext cx="5408976" cy="1286002"/>
          </a:xfrm>
          <a:prstGeom prst="roundRect">
            <a:avLst/>
          </a:prstGeom>
          <a:solidFill>
            <a:srgbClr val="9E9273"/>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342900" lvl="0" indent="-342900" algn="justLow">
              <a:lnSpc>
                <a:spcPct val="115000"/>
              </a:lnSpc>
              <a:buFont typeface="Symbol" panose="05050102010706020507" pitchFamily="18" charset="2"/>
              <a:buChar char=""/>
            </a:pPr>
            <a:r>
              <a:rPr lang="ar-SA" sz="2000" b="1" dirty="0">
                <a:solidFill>
                  <a:srgbClr val="000000"/>
                </a:solidFill>
                <a:latin typeface="Tahoma" panose="020B0604030504040204" pitchFamily="34" charset="0"/>
                <a:ea typeface="Tahoma" panose="020B0604030504040204" pitchFamily="34" charset="0"/>
                <a:cs typeface="Tahoma" panose="020B0604030504040204" pitchFamily="34" charset="0"/>
              </a:rPr>
              <a:t>تعظيم الاستفادة من الاراضي والمقومات المكانية والطبيعية للمدينة.</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
        <p:nvSpPr>
          <p:cNvPr id="23" name="Rounded Rectangle 22"/>
          <p:cNvSpPr/>
          <p:nvPr/>
        </p:nvSpPr>
        <p:spPr>
          <a:xfrm>
            <a:off x="6300821" y="6410415"/>
            <a:ext cx="5408976" cy="1066150"/>
          </a:xfrm>
          <a:prstGeom prst="roundRect">
            <a:avLst/>
          </a:prstGeom>
          <a:solidFill>
            <a:srgbClr val="9E9273"/>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342900" lvl="0" indent="-342900" algn="justLow">
              <a:lnSpc>
                <a:spcPct val="115000"/>
              </a:lnSpc>
              <a:buFont typeface="Symbol" panose="05050102010706020507" pitchFamily="18" charset="2"/>
              <a:buChar char=""/>
            </a:pPr>
            <a:r>
              <a:rPr lang="ar-SA" sz="2000" b="1" dirty="0">
                <a:solidFill>
                  <a:srgbClr val="000000"/>
                </a:solidFill>
                <a:latin typeface="Tahoma" panose="020B0604030504040204" pitchFamily="34" charset="0"/>
                <a:ea typeface="Tahoma" panose="020B0604030504040204" pitchFamily="34" charset="0"/>
                <a:cs typeface="Tahoma" panose="020B0604030504040204" pitchFamily="34" charset="0"/>
              </a:rPr>
              <a:t>تحقيق قاعدة اقتصادية تنافسية ديناميكية تعتمد على قطاعات اقتصادية متعددة</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
        <p:nvSpPr>
          <p:cNvPr id="24" name="Rounded Rectangle 23"/>
          <p:cNvSpPr/>
          <p:nvPr/>
        </p:nvSpPr>
        <p:spPr>
          <a:xfrm>
            <a:off x="6300821" y="7781917"/>
            <a:ext cx="5408975" cy="832996"/>
          </a:xfrm>
          <a:prstGeom prst="roundRect">
            <a:avLst/>
          </a:prstGeom>
          <a:solidFill>
            <a:srgbClr val="9E9273"/>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342900" lvl="0" indent="-342900" algn="justLow">
              <a:lnSpc>
                <a:spcPct val="115000"/>
              </a:lnSpc>
              <a:buFont typeface="Symbol" panose="05050102010706020507" pitchFamily="18" charset="2"/>
              <a:buChar char=""/>
            </a:pPr>
            <a:r>
              <a:rPr lang="ar-SA" sz="2000" b="1" dirty="0">
                <a:solidFill>
                  <a:srgbClr val="000000"/>
                </a:solidFill>
                <a:latin typeface="Tahoma" panose="020B0604030504040204" pitchFamily="34" charset="0"/>
                <a:ea typeface="Tahoma" panose="020B0604030504040204" pitchFamily="34" charset="0"/>
                <a:cs typeface="Tahoma" panose="020B0604030504040204" pitchFamily="34" charset="0"/>
              </a:rPr>
              <a:t>توفير فرص عمل بالمدينة.</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
        <p:nvSpPr>
          <p:cNvPr id="37" name="Rounded Rectangle 36"/>
          <p:cNvSpPr/>
          <p:nvPr/>
        </p:nvSpPr>
        <p:spPr>
          <a:xfrm>
            <a:off x="186237" y="1497820"/>
            <a:ext cx="5497387" cy="680117"/>
          </a:xfrm>
          <a:prstGeom prst="roundRect">
            <a:avLst/>
          </a:prstGeom>
          <a:solidFill>
            <a:srgbClr val="9E9273">
              <a:lumMod val="40000"/>
              <a:lumOff val="60000"/>
            </a:srgbClr>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ctr" rtl="0">
              <a:defRPr/>
            </a:pPr>
            <a:endParaRPr lang="ar-EG" sz="2200" b="1" u="sng"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algn="ctr">
              <a:defRPr/>
            </a:pPr>
            <a:r>
              <a:rPr lang="ar-EG" sz="2400" b="1" kern="0" dirty="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rPr>
              <a:t>ثانيا : قطاع العمران </a:t>
            </a:r>
            <a:r>
              <a:rPr lang="ar-EG" sz="24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rPr>
              <a:t>:</a:t>
            </a:r>
            <a:endParaRPr lang="en-US" sz="2400" b="1" kern="0" dirty="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algn="ctr" rtl="0">
              <a:defRPr/>
            </a:pPr>
            <a:endParaRPr lang="ar-EG" sz="22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38" name="Rounded Rectangle 37"/>
          <p:cNvSpPr/>
          <p:nvPr/>
        </p:nvSpPr>
        <p:spPr>
          <a:xfrm>
            <a:off x="318040" y="2407377"/>
            <a:ext cx="5131855" cy="938798"/>
          </a:xfrm>
          <a:prstGeom prst="roundRect">
            <a:avLst/>
          </a:prstGeom>
          <a:solidFill>
            <a:srgbClr val="FF7C8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342900" lvl="0" indent="-342900" algn="justLow">
              <a:lnSpc>
                <a:spcPct val="115000"/>
              </a:lnSpc>
              <a:buFont typeface="Times New Roman" panose="02020603050405020304" pitchFamily="18" charset="0"/>
              <a:buChar char="-"/>
            </a:pPr>
            <a:r>
              <a:rPr lang="ar-SA" sz="2200" b="1" dirty="0">
                <a:latin typeface="Tahoma" panose="020B0604030504040204" pitchFamily="34" charset="0"/>
                <a:ea typeface="Tahoma" panose="020B0604030504040204" pitchFamily="34" charset="0"/>
                <a:cs typeface="Tahoma" panose="020B0604030504040204" pitchFamily="34" charset="0"/>
              </a:rPr>
              <a:t>تطوير المناطق المتدهورة عمرانيا بقلب المدينة . </a:t>
            </a:r>
            <a:endParaRPr 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39" name="Rounded Rectangle 38"/>
          <p:cNvSpPr/>
          <p:nvPr/>
        </p:nvSpPr>
        <p:spPr>
          <a:xfrm>
            <a:off x="318040" y="3575615"/>
            <a:ext cx="5135802" cy="1027026"/>
          </a:xfrm>
          <a:prstGeom prst="roundRect">
            <a:avLst/>
          </a:prstGeom>
          <a:solidFill>
            <a:srgbClr val="FF7C8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342900" lvl="0" indent="-342900" algn="justLow">
              <a:lnSpc>
                <a:spcPct val="115000"/>
              </a:lnSpc>
              <a:buFont typeface="Times New Roman" panose="02020603050405020304" pitchFamily="18" charset="0"/>
              <a:buChar char="-"/>
            </a:pPr>
            <a:r>
              <a:rPr lang="ar-SA" sz="2200" b="1" dirty="0">
                <a:latin typeface="Tahoma" panose="020B0604030504040204" pitchFamily="34" charset="0"/>
                <a:ea typeface="Tahoma" panose="020B0604030504040204" pitchFamily="34" charset="0"/>
                <a:cs typeface="Tahoma" panose="020B0604030504040204" pitchFamily="34" charset="0"/>
              </a:rPr>
              <a:t>تحسين الهيكل العمراني بالمناطق الغير مخططة بالمدينة .</a:t>
            </a:r>
            <a:endParaRPr 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40" name="Rounded Rectangle 39"/>
          <p:cNvSpPr/>
          <p:nvPr/>
        </p:nvSpPr>
        <p:spPr>
          <a:xfrm>
            <a:off x="268261" y="4837552"/>
            <a:ext cx="5181635" cy="1294293"/>
          </a:xfrm>
          <a:prstGeom prst="roundRect">
            <a:avLst/>
          </a:prstGeom>
          <a:solidFill>
            <a:srgbClr val="FF7C8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342900" lvl="0" indent="-342900" algn="justLow">
              <a:lnSpc>
                <a:spcPct val="115000"/>
              </a:lnSpc>
              <a:buFont typeface="Times New Roman" panose="02020603050405020304" pitchFamily="18" charset="0"/>
              <a:buChar char="-"/>
            </a:pPr>
            <a:r>
              <a:rPr lang="ar-SA" sz="2200" b="1" dirty="0">
                <a:latin typeface="Tahoma" panose="020B0604030504040204" pitchFamily="34" charset="0"/>
                <a:ea typeface="Tahoma" panose="020B0604030504040204" pitchFamily="34" charset="0"/>
                <a:cs typeface="Tahoma" panose="020B0604030504040204" pitchFamily="34" charset="0"/>
              </a:rPr>
              <a:t>الأستفادة من موقع المدينة على نهر النيل والذي يحقق الرؤيا السياحية للمدينة.</a:t>
            </a:r>
            <a:endParaRPr 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41" name="Rounded Rectangle 40"/>
          <p:cNvSpPr/>
          <p:nvPr/>
        </p:nvSpPr>
        <p:spPr>
          <a:xfrm>
            <a:off x="268261" y="6392499"/>
            <a:ext cx="5181635" cy="1084066"/>
          </a:xfrm>
          <a:prstGeom prst="roundRect">
            <a:avLst/>
          </a:prstGeom>
          <a:solidFill>
            <a:srgbClr val="FF7C8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342900" lvl="0" indent="-342900" algn="justLow">
              <a:lnSpc>
                <a:spcPct val="115000"/>
              </a:lnSpc>
              <a:buFont typeface="Times New Roman" panose="02020603050405020304" pitchFamily="18" charset="0"/>
              <a:buChar char="-"/>
            </a:pPr>
            <a:r>
              <a:rPr lang="ar-SA" sz="2200" b="1" dirty="0">
                <a:latin typeface="Tahoma" panose="020B0604030504040204" pitchFamily="34" charset="0"/>
                <a:ea typeface="Tahoma" panose="020B0604030504040204" pitchFamily="34" charset="0"/>
                <a:cs typeface="Tahoma" panose="020B0604030504040204" pitchFamily="34" charset="0"/>
              </a:rPr>
              <a:t>الحفاظ على البيئة العمرانية وتقليل نسب التلوث بها .</a:t>
            </a:r>
            <a:endParaRPr 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42" name="Rounded Rectangle 41"/>
          <p:cNvSpPr/>
          <p:nvPr/>
        </p:nvSpPr>
        <p:spPr>
          <a:xfrm>
            <a:off x="268261" y="7764832"/>
            <a:ext cx="5181635" cy="1239954"/>
          </a:xfrm>
          <a:prstGeom prst="roundRect">
            <a:avLst/>
          </a:prstGeom>
          <a:solidFill>
            <a:srgbClr val="FF7C8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342900" lvl="0" indent="-342900" algn="justLow">
              <a:lnSpc>
                <a:spcPct val="115000"/>
              </a:lnSpc>
              <a:buFont typeface="Times New Roman" panose="02020603050405020304" pitchFamily="18" charset="0"/>
              <a:buChar char="-"/>
            </a:pPr>
            <a:r>
              <a:rPr lang="ar-SA" sz="2200" b="1" dirty="0">
                <a:latin typeface="Tahoma" panose="020B0604030504040204" pitchFamily="34" charset="0"/>
                <a:ea typeface="Tahoma" panose="020B0604030504040204" pitchFamily="34" charset="0"/>
                <a:cs typeface="Tahoma" panose="020B0604030504040204" pitchFamily="34" charset="0"/>
              </a:rPr>
              <a:t>رفع كفاءة واستغلال الخدمات القائمة مع التركيز على المناطق الاكثر فقراً فى الانشطة والخدمات.</a:t>
            </a:r>
            <a:endParaRPr lang="en-US" sz="22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35180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25"/>
          <p:cNvSpPr>
            <a:spLocks noChangeArrowheads="1"/>
          </p:cNvSpPr>
          <p:nvPr/>
        </p:nvSpPr>
        <p:spPr bwMode="auto">
          <a:xfrm rot="5400000">
            <a:off x="8147915" y="5048524"/>
            <a:ext cx="8350439" cy="75491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lIns="107533" tIns="53767" rIns="107533" bIns="53767">
            <a:spAutoFit/>
          </a:bodyPr>
          <a:lstStyle/>
          <a:p>
            <a:pPr algn="ctr" rtl="0">
              <a:defRPr/>
            </a:pPr>
            <a:r>
              <a:rPr lang="ar-EG" sz="4200" kern="0" dirty="0">
                <a:solidFill>
                  <a:schemeClr val="bg1"/>
                </a:solidFill>
                <a:latin typeface="Andalus" pitchFamily="18" charset="-78"/>
                <a:cs typeface="Andalus" pitchFamily="18" charset="-78"/>
              </a:rPr>
              <a:t>الاهداف الفرعية ( القطاعية</a:t>
            </a:r>
            <a:r>
              <a:rPr lang="ar-EG" sz="4200" kern="0" dirty="0" smtClean="0">
                <a:solidFill>
                  <a:schemeClr val="bg1"/>
                </a:solidFill>
                <a:latin typeface="Andalus" pitchFamily="18" charset="-78"/>
                <a:cs typeface="Andalus" pitchFamily="18" charset="-78"/>
              </a:rPr>
              <a:t>)</a:t>
            </a:r>
            <a:endParaRPr lang="ar-EG" sz="4200" b="1" kern="0" dirty="0" smtClean="0">
              <a:solidFill>
                <a:schemeClr val="bg1"/>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6" name="Rounded Rectangle 5"/>
          <p:cNvSpPr/>
          <p:nvPr/>
        </p:nvSpPr>
        <p:spPr>
          <a:xfrm>
            <a:off x="304801" y="1412288"/>
            <a:ext cx="11456240" cy="680117"/>
          </a:xfrm>
          <a:prstGeom prst="roundRect">
            <a:avLst/>
          </a:prstGeom>
          <a:solidFill>
            <a:srgbClr val="9E9273">
              <a:lumMod val="40000"/>
              <a:lumOff val="60000"/>
            </a:srgbClr>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ctr" rtl="0">
              <a:defRPr/>
            </a:pPr>
            <a:endParaRPr lang="ar-EG" sz="2800" u="sng" kern="0" dirty="0" smtClean="0">
              <a:solidFill>
                <a:prstClr val="black">
                  <a:lumMod val="95000"/>
                  <a:lumOff val="5000"/>
                </a:prstClr>
              </a:solidFill>
              <a:latin typeface="Andalus" pitchFamily="18" charset="-78"/>
              <a:cs typeface="Andalus" pitchFamily="18" charset="-78"/>
            </a:endParaRPr>
          </a:p>
          <a:p>
            <a:pPr algn="ctr" rtl="0">
              <a:defRPr/>
            </a:pPr>
            <a:r>
              <a:rPr lang="ar-EG" sz="24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rPr>
              <a:t>ثالثا : قطاع الخدمات والبنية الاساسية :</a:t>
            </a:r>
            <a:endParaRPr lang="en-US" sz="24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algn="ctr" rtl="0">
              <a:defRPr/>
            </a:pPr>
            <a:endParaRPr lang="ar-EG" sz="2800" kern="0" dirty="0" smtClean="0">
              <a:solidFill>
                <a:prstClr val="black">
                  <a:lumMod val="95000"/>
                  <a:lumOff val="5000"/>
                </a:prstClr>
              </a:solidFill>
              <a:latin typeface="Andalus" pitchFamily="18" charset="-78"/>
              <a:cs typeface="Andalus" pitchFamily="18" charset="-78"/>
            </a:endParaRPr>
          </a:p>
        </p:txBody>
      </p:sp>
      <p:sp>
        <p:nvSpPr>
          <p:cNvPr id="7" name="Rounded Rectangle 6"/>
          <p:cNvSpPr/>
          <p:nvPr/>
        </p:nvSpPr>
        <p:spPr>
          <a:xfrm>
            <a:off x="6387742" y="2308192"/>
            <a:ext cx="5016886" cy="974501"/>
          </a:xfrm>
          <a:prstGeom prst="roundRect">
            <a:avLst/>
          </a:prstGeom>
          <a:solidFill>
            <a:srgbClr val="00B0F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Low">
              <a:lnSpc>
                <a:spcPct val="115000"/>
              </a:lnSpc>
              <a:buFont typeface="Wingdings" panose="05000000000000000000" pitchFamily="2" charset="2"/>
              <a:buChar char="§"/>
            </a:pPr>
            <a:r>
              <a:rPr lang="ar-SA" sz="1700" b="1" dirty="0">
                <a:latin typeface="Tahoma" panose="020B0604030504040204" pitchFamily="34" charset="0"/>
                <a:ea typeface="Tahoma" panose="020B0604030504040204" pitchFamily="34" charset="0"/>
                <a:cs typeface="Tahoma" panose="020B0604030504040204" pitchFamily="34" charset="0"/>
              </a:rPr>
              <a:t>رفع كفاءة الخدمات الحالية وتوفير خدمات جديدة لسد العجز الحالي والاحتياج المستقبلي .</a:t>
            </a:r>
            <a:endParaRPr lang="en-US" sz="1700" b="1" dirty="0">
              <a:latin typeface="Tahoma" panose="020B0604030504040204" pitchFamily="34" charset="0"/>
              <a:ea typeface="Tahoma" panose="020B0604030504040204" pitchFamily="34" charset="0"/>
              <a:cs typeface="Tahoma" panose="020B0604030504040204" pitchFamily="34" charset="0"/>
            </a:endParaRPr>
          </a:p>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8" name="Rounded Rectangle 7"/>
          <p:cNvSpPr/>
          <p:nvPr/>
        </p:nvSpPr>
        <p:spPr>
          <a:xfrm>
            <a:off x="6387977" y="3461983"/>
            <a:ext cx="4992964" cy="665052"/>
          </a:xfrm>
          <a:prstGeom prst="roundRect">
            <a:avLst/>
          </a:prstGeom>
          <a:solidFill>
            <a:srgbClr val="92D05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Low">
              <a:lnSpc>
                <a:spcPct val="115000"/>
              </a:lnSpc>
              <a:buFont typeface="Wingdings" panose="05000000000000000000" pitchFamily="2" charset="2"/>
              <a:buChar char="§"/>
            </a:pPr>
            <a:r>
              <a:rPr lang="ar-SA" sz="1700" b="1" dirty="0">
                <a:latin typeface="Tahoma" panose="020B0604030504040204" pitchFamily="34" charset="0"/>
                <a:ea typeface="Tahoma" panose="020B0604030504040204" pitchFamily="34" charset="0"/>
                <a:cs typeface="Tahoma" panose="020B0604030504040204" pitchFamily="34" charset="0"/>
              </a:rPr>
              <a:t>تخصيص مواقع للخدمات على المستوى المحلي . </a:t>
            </a:r>
            <a:endParaRPr lang="en-US" sz="1700" b="1" dirty="0">
              <a:latin typeface="Tahoma" panose="020B0604030504040204" pitchFamily="34" charset="0"/>
              <a:ea typeface="Tahoma" panose="020B0604030504040204" pitchFamily="34" charset="0"/>
              <a:cs typeface="Tahoma" panose="020B0604030504040204" pitchFamily="34" charset="0"/>
            </a:endParaRPr>
          </a:p>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9" name="Rounded Rectangle 8"/>
          <p:cNvSpPr/>
          <p:nvPr/>
        </p:nvSpPr>
        <p:spPr>
          <a:xfrm>
            <a:off x="6389615" y="4316329"/>
            <a:ext cx="4993200" cy="696784"/>
          </a:xfrm>
          <a:prstGeom prst="roundRect">
            <a:avLst/>
          </a:prstGeom>
          <a:solidFill>
            <a:srgbClr val="00B0F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Low">
              <a:lnSpc>
                <a:spcPct val="115000"/>
              </a:lnSpc>
              <a:buFont typeface="Wingdings" panose="05000000000000000000" pitchFamily="2" charset="2"/>
              <a:buChar char="§"/>
            </a:pPr>
            <a:r>
              <a:rPr lang="ar-SA" sz="1700" b="1" dirty="0">
                <a:latin typeface="Tahoma" panose="020B0604030504040204" pitchFamily="34" charset="0"/>
                <a:ea typeface="Tahoma" panose="020B0604030504040204" pitchFamily="34" charset="0"/>
                <a:cs typeface="Tahoma" panose="020B0604030504040204" pitchFamily="34" charset="0"/>
              </a:rPr>
              <a:t>تخصيص مواقع للانشطة الاقتصادية التجارية .</a:t>
            </a:r>
            <a:endParaRPr lang="en-US" sz="1700" b="1" dirty="0">
              <a:latin typeface="Tahoma" panose="020B0604030504040204" pitchFamily="34" charset="0"/>
              <a:ea typeface="Tahoma" panose="020B0604030504040204" pitchFamily="34" charset="0"/>
              <a:cs typeface="Tahoma" panose="020B0604030504040204" pitchFamily="34" charset="0"/>
            </a:endParaRPr>
          </a:p>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10" name="Rounded Rectangle 9"/>
          <p:cNvSpPr/>
          <p:nvPr/>
        </p:nvSpPr>
        <p:spPr>
          <a:xfrm>
            <a:off x="6413538" y="5227819"/>
            <a:ext cx="4993200" cy="621646"/>
          </a:xfrm>
          <a:prstGeom prst="roundRect">
            <a:avLst/>
          </a:prstGeom>
          <a:solidFill>
            <a:srgbClr val="92D05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Low">
              <a:lnSpc>
                <a:spcPct val="115000"/>
              </a:lnSpc>
              <a:buFont typeface="Wingdings" panose="05000000000000000000" pitchFamily="2" charset="2"/>
              <a:buChar char="§"/>
            </a:pPr>
            <a:r>
              <a:rPr lang="ar-SA" sz="1700" b="1" dirty="0">
                <a:latin typeface="Tahoma" panose="020B0604030504040204" pitchFamily="34" charset="0"/>
                <a:ea typeface="Tahoma" panose="020B0604030504040204" pitchFamily="34" charset="0"/>
                <a:cs typeface="Tahoma" panose="020B0604030504040204" pitchFamily="34" charset="0"/>
              </a:rPr>
              <a:t>دعم البنية التحتية للاقتصاد .</a:t>
            </a:r>
            <a:endParaRPr lang="en-US" sz="1700" b="1" dirty="0">
              <a:latin typeface="Tahoma" panose="020B0604030504040204" pitchFamily="34" charset="0"/>
              <a:ea typeface="Tahoma" panose="020B0604030504040204" pitchFamily="34" charset="0"/>
              <a:cs typeface="Tahoma" panose="020B0604030504040204" pitchFamily="34" charset="0"/>
            </a:endParaRPr>
          </a:p>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12" name="Rounded Rectangle 11"/>
          <p:cNvSpPr/>
          <p:nvPr/>
        </p:nvSpPr>
        <p:spPr>
          <a:xfrm>
            <a:off x="6413537" y="6089613"/>
            <a:ext cx="4993200" cy="639359"/>
          </a:xfrm>
          <a:prstGeom prst="roundRect">
            <a:avLst/>
          </a:prstGeom>
          <a:solidFill>
            <a:srgbClr val="00B0F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justLow" rtl="0">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Low">
              <a:lnSpc>
                <a:spcPct val="115000"/>
              </a:lnSpc>
              <a:buFont typeface="Wingdings" panose="05000000000000000000" pitchFamily="2" charset="2"/>
              <a:buChar char="§"/>
            </a:pPr>
            <a:r>
              <a:rPr lang="ar-SA" sz="1700" b="1" dirty="0">
                <a:latin typeface="Tahoma" panose="020B0604030504040204" pitchFamily="34" charset="0"/>
                <a:ea typeface="Tahoma" panose="020B0604030504040204" pitchFamily="34" charset="0"/>
                <a:cs typeface="Tahoma" panose="020B0604030504040204" pitchFamily="34" charset="0"/>
              </a:rPr>
              <a:t>تحقيق استدامة بيئية</a:t>
            </a:r>
            <a:r>
              <a:rPr lang="ar-SA" sz="1700" b="1" dirty="0" smtClean="0">
                <a:latin typeface="Tahoma" panose="020B0604030504040204" pitchFamily="34" charset="0"/>
                <a:ea typeface="Tahoma" panose="020B0604030504040204" pitchFamily="34" charset="0"/>
                <a:cs typeface="Tahoma" panose="020B0604030504040204" pitchFamily="34" charset="0"/>
              </a:rPr>
              <a:t>.</a:t>
            </a:r>
            <a:endParaRPr lang="en-US"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13" name="Rounded Rectangle 12"/>
          <p:cNvSpPr/>
          <p:nvPr/>
        </p:nvSpPr>
        <p:spPr>
          <a:xfrm>
            <a:off x="6413303" y="6960784"/>
            <a:ext cx="4993200" cy="759022"/>
          </a:xfrm>
          <a:prstGeom prst="roundRect">
            <a:avLst/>
          </a:prstGeom>
          <a:solidFill>
            <a:srgbClr val="92D05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Low">
              <a:lnSpc>
                <a:spcPct val="115000"/>
              </a:lnSpc>
              <a:buFont typeface="Wingdings" panose="05000000000000000000" pitchFamily="2" charset="2"/>
              <a:buChar char="§"/>
            </a:pPr>
            <a:r>
              <a:rPr lang="ar-SA" sz="1700" b="1" dirty="0">
                <a:latin typeface="Tahoma" panose="020B0604030504040204" pitchFamily="34" charset="0"/>
                <a:ea typeface="Tahoma" panose="020B0604030504040204" pitchFamily="34" charset="0"/>
                <a:cs typeface="Tahoma" panose="020B0604030504040204" pitchFamily="34" charset="0"/>
              </a:rPr>
              <a:t>تدعيم المرافق الاساسية وتوفيرها لتحسين الظروف المعيشية للسكان.</a:t>
            </a:r>
            <a:endParaRPr lang="en-US" sz="1700" b="1" dirty="0">
              <a:latin typeface="Tahoma" panose="020B0604030504040204" pitchFamily="34" charset="0"/>
              <a:ea typeface="Tahoma" panose="020B0604030504040204" pitchFamily="34" charset="0"/>
              <a:cs typeface="Tahoma" panose="020B0604030504040204" pitchFamily="34" charset="0"/>
            </a:endParaRPr>
          </a:p>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19" name="Rounded Rectangle 18"/>
          <p:cNvSpPr/>
          <p:nvPr/>
        </p:nvSpPr>
        <p:spPr>
          <a:xfrm>
            <a:off x="6387741" y="7969537"/>
            <a:ext cx="4993200" cy="1054776"/>
          </a:xfrm>
          <a:prstGeom prst="roundRect">
            <a:avLst/>
          </a:prstGeom>
          <a:solidFill>
            <a:srgbClr val="00B3F2"/>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Low">
              <a:lnSpc>
                <a:spcPct val="115000"/>
              </a:lnSpc>
              <a:buFont typeface="Wingdings" panose="05000000000000000000" pitchFamily="2" charset="2"/>
              <a:buChar char="§"/>
            </a:pPr>
            <a:r>
              <a:rPr lang="ar-SA" sz="1700" b="1" dirty="0">
                <a:latin typeface="Tahoma" panose="020B0604030504040204" pitchFamily="34" charset="0"/>
                <a:ea typeface="Tahoma" panose="020B0604030504040204" pitchFamily="34" charset="0"/>
                <a:cs typeface="Tahoma" panose="020B0604030504040204" pitchFamily="34" charset="0"/>
              </a:rPr>
              <a:t>تدعيم الاطار المؤسسي من خلال الادارات المسئولة عن البنية الاساسية للحفاظ عليها ومتابعتها.</a:t>
            </a:r>
            <a:endParaRPr lang="en-US" sz="1700" b="1" dirty="0">
              <a:latin typeface="Tahoma" panose="020B0604030504040204" pitchFamily="34" charset="0"/>
              <a:ea typeface="Tahoma" panose="020B0604030504040204" pitchFamily="34" charset="0"/>
              <a:cs typeface="Tahoma" panose="020B0604030504040204" pitchFamily="34" charset="0"/>
            </a:endParaRPr>
          </a:p>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20" name="Rounded Rectangle 19"/>
          <p:cNvSpPr/>
          <p:nvPr/>
        </p:nvSpPr>
        <p:spPr>
          <a:xfrm>
            <a:off x="855603" y="2308191"/>
            <a:ext cx="4993200" cy="974501"/>
          </a:xfrm>
          <a:prstGeom prst="roundRect">
            <a:avLst/>
          </a:prstGeom>
          <a:solidFill>
            <a:srgbClr val="FFC00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285750" indent="-285750" algn="justLow">
              <a:lnSpc>
                <a:spcPct val="115000"/>
              </a:lnSpc>
              <a:buFont typeface="Wingdings" panose="05000000000000000000" pitchFamily="2" charset="2"/>
              <a:buChar char="§"/>
            </a:pPr>
            <a:r>
              <a:rPr lang="ar-SA" sz="1700" b="1" dirty="0">
                <a:latin typeface="Tahoma" panose="020B0604030504040204" pitchFamily="34" charset="0"/>
                <a:ea typeface="Tahoma" panose="020B0604030504040204" pitchFamily="34" charset="0"/>
                <a:cs typeface="Tahoma" panose="020B0604030504040204" pitchFamily="34" charset="0"/>
              </a:rPr>
              <a:t>توفير وسائل امنة للنقل العام ذو تعريفة محددة ومناسبة لكافة طوائف المدينة</a:t>
            </a:r>
            <a:r>
              <a:rPr lang="ar-EG" sz="1700" b="1" dirty="0">
                <a:latin typeface="Tahoma" panose="020B0604030504040204" pitchFamily="34" charset="0"/>
                <a:ea typeface="Tahoma" panose="020B0604030504040204" pitchFamily="34" charset="0"/>
                <a:cs typeface="Tahoma" panose="020B0604030504040204" pitchFamily="34" charset="0"/>
              </a:rPr>
              <a:t> .</a:t>
            </a:r>
          </a:p>
        </p:txBody>
      </p:sp>
      <p:sp>
        <p:nvSpPr>
          <p:cNvPr id="23" name="Rounded Rectangle 22"/>
          <p:cNvSpPr/>
          <p:nvPr/>
        </p:nvSpPr>
        <p:spPr>
          <a:xfrm>
            <a:off x="844116" y="3504175"/>
            <a:ext cx="4993200" cy="833668"/>
          </a:xfrm>
          <a:prstGeom prst="roundRect">
            <a:avLst/>
          </a:prstGeom>
          <a:solidFill>
            <a:srgbClr val="9E9273"/>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Low">
              <a:lnSpc>
                <a:spcPct val="115000"/>
              </a:lnSpc>
              <a:buFont typeface="Wingdings" panose="05000000000000000000" pitchFamily="2" charset="2"/>
              <a:buChar char="§"/>
            </a:pPr>
            <a:r>
              <a:rPr lang="ar-SA" sz="1700" b="1" dirty="0">
                <a:latin typeface="Tahoma" panose="020B0604030504040204" pitchFamily="34" charset="0"/>
                <a:ea typeface="Tahoma" panose="020B0604030504040204" pitchFamily="34" charset="0"/>
                <a:cs typeface="Tahoma" panose="020B0604030504040204" pitchFamily="34" charset="0"/>
              </a:rPr>
              <a:t>دعم </a:t>
            </a:r>
            <a:r>
              <a:rPr lang="ar-EG" sz="1700" b="1" dirty="0" smtClean="0">
                <a:latin typeface="Tahoma" panose="020B0604030504040204" pitchFamily="34" charset="0"/>
                <a:ea typeface="Tahoma" panose="020B0604030504040204" pitchFamily="34" charset="0"/>
                <a:cs typeface="Tahoma" panose="020B0604030504040204" pitchFamily="34" charset="0"/>
              </a:rPr>
              <a:t>قطاع التغذية بالمياة </a:t>
            </a:r>
            <a:r>
              <a:rPr lang="ar-SA" sz="1700" b="1" dirty="0" smtClean="0">
                <a:latin typeface="Tahoma" panose="020B0604030504040204" pitchFamily="34" charset="0"/>
                <a:ea typeface="Tahoma" panose="020B0604030504040204" pitchFamily="34" charset="0"/>
                <a:cs typeface="Tahoma" panose="020B0604030504040204" pitchFamily="34" charset="0"/>
              </a:rPr>
              <a:t>وزيادة </a:t>
            </a:r>
            <a:r>
              <a:rPr lang="ar-SA" sz="1700" b="1" dirty="0">
                <a:latin typeface="Tahoma" panose="020B0604030504040204" pitchFamily="34" charset="0"/>
                <a:ea typeface="Tahoma" panose="020B0604030504040204" pitchFamily="34" charset="0"/>
                <a:cs typeface="Tahoma" panose="020B0604030504040204" pitchFamily="34" charset="0"/>
              </a:rPr>
              <a:t>قدرته الاستيعابية لتلبية الاحتياجات المستقبلية</a:t>
            </a:r>
            <a:endParaRPr lang="en-US" sz="1700" b="1" dirty="0">
              <a:latin typeface="Tahoma" panose="020B0604030504040204" pitchFamily="34" charset="0"/>
              <a:ea typeface="Tahoma" panose="020B0604030504040204" pitchFamily="34" charset="0"/>
              <a:cs typeface="Tahoma" panose="020B0604030504040204" pitchFamily="34" charset="0"/>
            </a:endParaRPr>
          </a:p>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25" name="Rounded Rectangle 24"/>
          <p:cNvSpPr/>
          <p:nvPr/>
        </p:nvSpPr>
        <p:spPr>
          <a:xfrm>
            <a:off x="844116" y="4559326"/>
            <a:ext cx="4993200" cy="631344"/>
          </a:xfrm>
          <a:prstGeom prst="roundRect">
            <a:avLst/>
          </a:prstGeom>
          <a:solidFill>
            <a:srgbClr val="FFC00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Low">
              <a:lnSpc>
                <a:spcPct val="115000"/>
              </a:lnSpc>
              <a:buFont typeface="Wingdings" panose="05000000000000000000" pitchFamily="2" charset="2"/>
              <a:buChar char="§"/>
            </a:pPr>
            <a:r>
              <a:rPr lang="ar-EG" sz="1700" b="1" dirty="0" smtClean="0">
                <a:latin typeface="Tahoma" panose="020B0604030504040204" pitchFamily="34" charset="0"/>
                <a:ea typeface="Tahoma" panose="020B0604030504040204" pitchFamily="34" charset="0"/>
                <a:cs typeface="Tahoma" panose="020B0604030504040204" pitchFamily="34" charset="0"/>
              </a:rPr>
              <a:t>تطوير منظومة التخلص من القمامة .</a:t>
            </a:r>
            <a:endParaRPr lang="en-US" sz="1700" b="1" dirty="0">
              <a:latin typeface="Tahoma" panose="020B0604030504040204" pitchFamily="34" charset="0"/>
              <a:ea typeface="Tahoma" panose="020B0604030504040204" pitchFamily="34" charset="0"/>
              <a:cs typeface="Tahoma" panose="020B0604030504040204" pitchFamily="34" charset="0"/>
            </a:endParaRPr>
          </a:p>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29" name="Rounded Rectangle 28"/>
          <p:cNvSpPr/>
          <p:nvPr/>
        </p:nvSpPr>
        <p:spPr>
          <a:xfrm>
            <a:off x="784920" y="5434710"/>
            <a:ext cx="4993200" cy="728860"/>
          </a:xfrm>
          <a:prstGeom prst="roundRect">
            <a:avLst/>
          </a:prstGeom>
          <a:solidFill>
            <a:srgbClr val="9E9273"/>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Low">
              <a:lnSpc>
                <a:spcPct val="115000"/>
              </a:lnSpc>
              <a:buFont typeface="Wingdings" panose="05000000000000000000" pitchFamily="2" charset="2"/>
              <a:buChar char="§"/>
            </a:pPr>
            <a:r>
              <a:rPr lang="ar-SA" sz="1700" b="1" dirty="0">
                <a:latin typeface="Tahoma" panose="020B0604030504040204" pitchFamily="34" charset="0"/>
                <a:ea typeface="Tahoma" panose="020B0604030504040204" pitchFamily="34" charset="0"/>
                <a:cs typeface="Tahoma" panose="020B0604030504040204" pitchFamily="34" charset="0"/>
              </a:rPr>
              <a:t>الاستفادة من المخلفات الصلبة الناتجة من منطقة الدراسة.</a:t>
            </a:r>
            <a:endParaRPr lang="en-US" sz="1700" b="1" dirty="0">
              <a:latin typeface="Tahoma" panose="020B0604030504040204" pitchFamily="34" charset="0"/>
              <a:ea typeface="Tahoma" panose="020B0604030504040204" pitchFamily="34" charset="0"/>
              <a:cs typeface="Tahoma" panose="020B0604030504040204" pitchFamily="34" charset="0"/>
            </a:endParaRPr>
          </a:p>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30" name="Rounded Rectangle 29"/>
          <p:cNvSpPr/>
          <p:nvPr/>
        </p:nvSpPr>
        <p:spPr>
          <a:xfrm>
            <a:off x="785157" y="6396658"/>
            <a:ext cx="4993200" cy="697095"/>
          </a:xfrm>
          <a:prstGeom prst="roundRect">
            <a:avLst/>
          </a:prstGeom>
          <a:solidFill>
            <a:srgbClr val="FFC000"/>
          </a:solidFill>
          <a:ln w="19050" cap="flat" cmpd="sng" algn="ctr">
            <a:solidFill>
              <a:sysClr val="window" lastClr="FFFFFF"/>
            </a:solidFill>
            <a:prstDash val="solid"/>
          </a:ln>
          <a:effectLst>
            <a:glow rad="63500">
              <a:srgbClr val="9E9273">
                <a:tint val="30000"/>
                <a:shade val="95000"/>
                <a:satMod val="300000"/>
                <a:alpha val="50000"/>
              </a:srgbClr>
            </a:glow>
          </a:effectLst>
        </p:spPr>
        <p:txBody>
          <a:bodyPr lIns="107533" tIns="53767" rIns="107533" bIns="53767" rtlCol="1" anchor="ctr"/>
          <a:lstStyle/>
          <a:p>
            <a:pPr algn="justLow" rtl="0">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285750" indent="-285750" algn="justLow">
              <a:lnSpc>
                <a:spcPct val="115000"/>
              </a:lnSpc>
              <a:buFont typeface="Wingdings" panose="05000000000000000000" pitchFamily="2" charset="2"/>
              <a:buChar char="§"/>
            </a:pPr>
            <a:r>
              <a:rPr lang="ar-SA" sz="1700" b="1" dirty="0">
                <a:latin typeface="Tahoma" panose="020B0604030504040204" pitchFamily="34" charset="0"/>
                <a:ea typeface="Tahoma" panose="020B0604030504040204" pitchFamily="34" charset="0"/>
                <a:cs typeface="Tahoma" panose="020B0604030504040204" pitchFamily="34" charset="0"/>
              </a:rPr>
              <a:t>تحسين </a:t>
            </a:r>
            <a:r>
              <a:rPr lang="ar-SA" sz="1700" b="1" dirty="0" smtClean="0">
                <a:latin typeface="Tahoma" panose="020B0604030504040204" pitchFamily="34" charset="0"/>
                <a:ea typeface="Tahoma" panose="020B0604030504040204" pitchFamily="34" charset="0"/>
                <a:cs typeface="Tahoma" panose="020B0604030504040204" pitchFamily="34" charset="0"/>
              </a:rPr>
              <a:t>الخدمة</a:t>
            </a:r>
            <a:r>
              <a:rPr lang="ar-EG" sz="1700" b="1" dirty="0" smtClean="0">
                <a:latin typeface="Tahoma" panose="020B0604030504040204" pitchFamily="34" charset="0"/>
                <a:ea typeface="Tahoma" panose="020B0604030504040204" pitchFamily="34" charset="0"/>
                <a:cs typeface="Tahoma" panose="020B0604030504040204" pitchFamily="34" charset="0"/>
              </a:rPr>
              <a:t> الكهربة و</a:t>
            </a:r>
            <a:r>
              <a:rPr lang="ar-SA" sz="1700" b="1" dirty="0">
                <a:latin typeface="Tahoma" panose="020B0604030504040204" pitchFamily="34" charset="0"/>
                <a:ea typeface="Tahoma" panose="020B0604030504040204" pitchFamily="34" charset="0"/>
                <a:cs typeface="Tahoma" panose="020B0604030504040204" pitchFamily="34" charset="0"/>
              </a:rPr>
              <a:t>منع التوصيلات العشوائية وسرقة </a:t>
            </a:r>
            <a:r>
              <a:rPr lang="ar-SA" sz="1700" b="1" dirty="0" smtClean="0">
                <a:latin typeface="Tahoma" panose="020B0604030504040204" pitchFamily="34" charset="0"/>
                <a:ea typeface="Tahoma" panose="020B0604030504040204" pitchFamily="34" charset="0"/>
                <a:cs typeface="Tahoma" panose="020B0604030504040204" pitchFamily="34" charset="0"/>
              </a:rPr>
              <a:t>التيار </a:t>
            </a:r>
            <a:r>
              <a:rPr lang="ar-EG" sz="1700" b="1" dirty="0" smtClean="0">
                <a:latin typeface="Tahoma" panose="020B0604030504040204" pitchFamily="34" charset="0"/>
                <a:ea typeface="Tahoma" panose="020B0604030504040204" pitchFamily="34" charset="0"/>
                <a:cs typeface="Tahoma" panose="020B0604030504040204" pitchFamily="34" charset="0"/>
              </a:rPr>
              <a:t>.</a:t>
            </a:r>
            <a:endParaRPr lang="en-US" sz="1700" b="1" dirty="0">
              <a:latin typeface="Tahoma" panose="020B0604030504040204" pitchFamily="34" charset="0"/>
              <a:ea typeface="Tahoma" panose="020B0604030504040204" pitchFamily="34" charset="0"/>
              <a:cs typeface="Tahoma" panose="020B0604030504040204" pitchFamily="34" charset="0"/>
            </a:endParaRPr>
          </a:p>
          <a:p>
            <a:pPr marL="285750" indent="-285750" algn="justLow" rtl="0">
              <a:buFont typeface="Wingdings" panose="05000000000000000000" pitchFamily="2" charset="2"/>
              <a:buChar char="§"/>
              <a:defRPr/>
            </a:pPr>
            <a:endParaRPr lang="en-US"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a:p>
            <a:pPr marL="285750" indent="-285750" algn="justLow" rtl="0">
              <a:buFont typeface="Wingdings" panose="05000000000000000000" pitchFamily="2" charset="2"/>
              <a:buChar char="§"/>
              <a:defRPr/>
            </a:pPr>
            <a:endParaRPr lang="ar-EG" sz="1700" b="1" kern="0" dirty="0" smtClean="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40455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96662" y="1728216"/>
            <a:ext cx="1968246" cy="638747"/>
          </a:xfrm>
          <a:prstGeom prst="rect">
            <a:avLst/>
          </a:prstGeom>
        </p:spPr>
        <p:txBody>
          <a:bodyPr>
            <a:normAutofit fontScale="90000"/>
          </a:bodyPr>
          <a:lstStyle/>
          <a:p>
            <a:endParaRPr lang="ar-EG" dirty="0"/>
          </a:p>
        </p:txBody>
      </p:sp>
      <p:sp>
        <p:nvSpPr>
          <p:cNvPr id="5" name="Rectangle 225"/>
          <p:cNvSpPr>
            <a:spLocks noChangeArrowheads="1"/>
          </p:cNvSpPr>
          <p:nvPr/>
        </p:nvSpPr>
        <p:spPr bwMode="auto">
          <a:xfrm rot="5400000">
            <a:off x="8232259" y="5050054"/>
            <a:ext cx="8394404" cy="707886"/>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a:spAutoFit/>
          </a:bodyPr>
          <a:lstStyle/>
          <a:p>
            <a:pPr algn="ctr">
              <a:defRPr/>
            </a:pPr>
            <a:r>
              <a:rPr lang="ar-EG" sz="4000" b="1" dirty="0" smtClean="0">
                <a:solidFill>
                  <a:schemeClr val="bg1">
                    <a:lumMod val="95000"/>
                    <a:lumOff val="5000"/>
                  </a:schemeClr>
                </a:solidFill>
                <a:effectLst>
                  <a:outerShdw blurRad="38100" dist="38100" dir="2700000" algn="tl">
                    <a:srgbClr val="000000">
                      <a:alpha val="43137"/>
                    </a:srgbClr>
                  </a:outerShdw>
                </a:effectLst>
                <a:latin typeface="Andalus" pitchFamily="18" charset="-78"/>
                <a:cs typeface="Andalus" pitchFamily="18" charset="-78"/>
              </a:rPr>
              <a:t>المشروعات المحققة للرؤية</a:t>
            </a:r>
          </a:p>
        </p:txBody>
      </p:sp>
      <p:graphicFrame>
        <p:nvGraphicFramePr>
          <p:cNvPr id="6" name="Table 5"/>
          <p:cNvGraphicFramePr>
            <a:graphicFrameLocks noGrp="1"/>
          </p:cNvGraphicFramePr>
          <p:nvPr>
            <p:extLst>
              <p:ext uri="{D42A27DB-BD31-4B8C-83A1-F6EECF244321}">
                <p14:modId xmlns:p14="http://schemas.microsoft.com/office/powerpoint/2010/main" val="1121875537"/>
              </p:ext>
            </p:extLst>
          </p:nvPr>
        </p:nvGraphicFramePr>
        <p:xfrm>
          <a:off x="340660" y="1373399"/>
          <a:ext cx="11589072" cy="5999111"/>
        </p:xfrm>
        <a:graphic>
          <a:graphicData uri="http://schemas.openxmlformats.org/drawingml/2006/table">
            <a:tbl>
              <a:tblPr rtl="1">
                <a:tableStyleId>{D7AC3CCA-C797-4891-BE02-D94E43425B78}</a:tableStyleId>
              </a:tblPr>
              <a:tblGrid>
                <a:gridCol w="1204127"/>
                <a:gridCol w="6591755"/>
                <a:gridCol w="1771650"/>
                <a:gridCol w="2021540"/>
              </a:tblGrid>
              <a:tr h="491261">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القطاع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اسم المشروع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نوع المشروع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المستفيد</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tc>
              </a:tr>
              <a:tr h="330071">
                <a:tc rowSpan="10">
                  <a:txBody>
                    <a:bodyPr/>
                    <a:lstStyle/>
                    <a:p>
                      <a:pPr marL="0" indent="0" algn="ctr" rtl="1" fontAlgn="ctr">
                        <a:buFont typeface="Arial" panose="020B0604020202020204" pitchFamily="34" charset="0"/>
                        <a:buNone/>
                      </a:pPr>
                      <a:r>
                        <a:rPr lang="ar-EG" sz="2000" b="1"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rPr>
                        <a:t>قطاع </a:t>
                      </a:r>
                      <a:r>
                        <a:rPr lang="ar-EG" sz="2000" b="1"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الاقتصاد</a:t>
                      </a:r>
                      <a:endParaRPr lang="ar-EG" sz="20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vert="vert270" anchor="ctr">
                    <a:solidFill>
                      <a:srgbClr val="7030A0"/>
                    </a:solidFill>
                  </a:tcPr>
                </a:tc>
                <a:tc>
                  <a:txBody>
                    <a:bodyPr/>
                    <a:lstStyle/>
                    <a:p>
                      <a:pPr marL="0" indent="0" algn="ctr" rtl="1">
                        <a:buFont typeface="+mj-lt"/>
                        <a:buNone/>
                      </a:pP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إنشاء مركز تدريب حرفى ومهني</a:t>
                      </a: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rtl="1">
                        <a:buFont typeface="+mj-lt"/>
                        <a:buNone/>
                      </a:pPr>
                      <a:endPar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rPr>
                        <a:t>استثمارى</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سكان</a:t>
                      </a:r>
                      <a:r>
                        <a:rPr lang="ar-EG" sz="1700" b="1" u="none" strike="noStrike" baseline="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المدينة</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7030A0"/>
                    </a:solidFill>
                  </a:tcPr>
                </a:tc>
              </a:tr>
              <a:tr h="329715">
                <a:tc vMerge="1">
                  <a:txBody>
                    <a:bodyPr/>
                    <a:lstStyle/>
                    <a:p>
                      <a:pPr rtl="1"/>
                      <a:endParaRPr lang="ar-EG"/>
                    </a:p>
                  </a:txBody>
                  <a:tcPr/>
                </a:tc>
                <a:tc>
                  <a:txBody>
                    <a:bodyPr/>
                    <a:lstStyle/>
                    <a:p>
                      <a:pPr marL="0" indent="0" algn="ctr" rtl="1">
                        <a:buFont typeface="+mj-lt"/>
                        <a:buNone/>
                      </a:pP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إنشاء مركز تراثي يضم مركز لصناعة وإنتاج وبيع الكليم. </a:t>
                      </a:r>
                      <a:endPar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rtl="1">
                        <a:buFont typeface="+mj-lt"/>
                        <a:buNone/>
                      </a:pPr>
                      <a:endPar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استثمارى</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سكان</a:t>
                      </a:r>
                      <a:r>
                        <a:rPr lang="ar-EG" sz="1700" b="1" u="none" strike="noStrike" baseline="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المدينة</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7030A0"/>
                    </a:solidFill>
                  </a:tcPr>
                </a:tc>
              </a:tr>
              <a:tr h="435128">
                <a:tc vMerge="1">
                  <a:txBody>
                    <a:bodyPr/>
                    <a:lstStyle/>
                    <a:p>
                      <a:pPr rtl="1"/>
                      <a:endParaRPr lang="ar-EG"/>
                    </a:p>
                  </a:txBody>
                  <a:tcPr/>
                </a:tc>
                <a:tc>
                  <a:txBody>
                    <a:bodyPr/>
                    <a:lstStyle/>
                    <a:p>
                      <a:pPr marL="0" indent="0" algn="ctr" rtl="1">
                        <a:buFont typeface="+mj-lt"/>
                        <a:buNone/>
                      </a:pP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صناعات قائمة على تدوير المخلفات الزراعية والحيوانية</a:t>
                      </a: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rtl="1">
                        <a:buFont typeface="+mj-lt"/>
                        <a:buNone/>
                      </a:pPr>
                      <a:endParaRPr lang="en-US" sz="17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استثمارى</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سكان</a:t>
                      </a:r>
                      <a:r>
                        <a:rPr lang="ar-EG" sz="1700" b="1" u="none" strike="noStrike" baseline="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المدينة</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7030A0"/>
                    </a:solidFill>
                  </a:tcPr>
                </a:tc>
              </a:tr>
              <a:tr h="356050">
                <a:tc vMerge="1">
                  <a:txBody>
                    <a:bodyPr/>
                    <a:lstStyle/>
                    <a:p>
                      <a:pPr rtl="1"/>
                      <a:endParaRPr lang="ar-EG"/>
                    </a:p>
                  </a:txBody>
                  <a:tcPr/>
                </a:tc>
                <a:tc>
                  <a:txBody>
                    <a:bodyPr/>
                    <a:lstStyle/>
                    <a:p>
                      <a:pPr marL="0" indent="0" algn="ctr" rtl="1">
                        <a:buFont typeface="+mj-lt"/>
                        <a:buNone/>
                      </a:pP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إقامة مصنع  لفرز وتدريج وحفظ الخضروات</a:t>
                      </a: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rtl="1">
                        <a:buFont typeface="+mj-lt"/>
                        <a:buNone/>
                      </a:pPr>
                      <a:endPar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استثمارى</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سكان</a:t>
                      </a:r>
                      <a:r>
                        <a:rPr lang="ar-EG" sz="1700" b="1" u="none" strike="noStrike" baseline="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المدينة</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7030A0"/>
                    </a:solidFill>
                  </a:tcPr>
                </a:tc>
              </a:tr>
              <a:tr h="329715">
                <a:tc vMerge="1">
                  <a:txBody>
                    <a:bodyPr/>
                    <a:lstStyle/>
                    <a:p>
                      <a:pPr rtl="1"/>
                      <a:endParaRPr lang="ar-EG"/>
                    </a:p>
                  </a:txBody>
                  <a:tcPr/>
                </a:tc>
                <a:tc>
                  <a:txBody>
                    <a:bodyPr/>
                    <a:lstStyle/>
                    <a:p>
                      <a:pPr marL="0" indent="0" algn="ctr" rtl="1">
                        <a:buFont typeface="+mj-lt"/>
                        <a:buNone/>
                      </a:pP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إقامة مصنع لانتاج منتجات الالبان</a:t>
                      </a: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rtl="1">
                        <a:buFont typeface="+mj-lt"/>
                        <a:buNone/>
                      </a:pPr>
                      <a:endPar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استثمارى</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سكان</a:t>
                      </a:r>
                      <a:r>
                        <a:rPr lang="ar-EG" sz="1700" b="1" u="none" strike="noStrike" baseline="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المدينة</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r>
              <a:tr h="342013">
                <a:tc vMerge="1">
                  <a:txBody>
                    <a:bodyPr/>
                    <a:lstStyle/>
                    <a:p>
                      <a:pPr rtl="1"/>
                      <a:endParaRPr lang="ar-EG"/>
                    </a:p>
                  </a:txBody>
                  <a:tcPr/>
                </a:tc>
                <a:tc>
                  <a:txBody>
                    <a:bodyPr/>
                    <a:lstStyle/>
                    <a:p>
                      <a:pPr marL="0" indent="0" algn="ctr" rtl="1">
                        <a:buFont typeface="+mj-lt"/>
                        <a:buNone/>
                      </a:pP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اقامة مصنع للاعلاف التقليدية وغير التقليدية. </a:t>
                      </a:r>
                      <a:endPar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rtl="1">
                        <a:buFont typeface="+mj-lt"/>
                        <a:buNone/>
                      </a:pPr>
                      <a:endPar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استثمارى</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سكان</a:t>
                      </a:r>
                      <a:r>
                        <a:rPr lang="ar-EG" sz="1700" b="1" u="none" strike="noStrike" baseline="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المدينة</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r>
              <a:tr h="329715">
                <a:tc vMerge="1">
                  <a:txBody>
                    <a:bodyPr/>
                    <a:lstStyle/>
                    <a:p>
                      <a:pPr rtl="1"/>
                      <a:endParaRPr lang="ar-EG"/>
                    </a:p>
                  </a:txBody>
                  <a:tcPr/>
                </a:tc>
                <a:tc>
                  <a:txBody>
                    <a:bodyPr/>
                    <a:lstStyle/>
                    <a:p>
                      <a:pPr marL="0" indent="0" algn="ctr" rtl="1">
                        <a:buFont typeface="+mj-lt"/>
                        <a:buNone/>
                      </a:pP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مشروع صناعة البطاطين من صوف الأغنام</a:t>
                      </a: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rtl="1">
                        <a:buFont typeface="+mj-lt"/>
                        <a:buNone/>
                      </a:pPr>
                      <a:endPar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استثمارى</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سكان</a:t>
                      </a:r>
                      <a:r>
                        <a:rPr lang="ar-EG" sz="1700" b="1" u="none" strike="noStrike" baseline="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المدينة</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r>
              <a:tr h="329715">
                <a:tc vMerge="1">
                  <a:txBody>
                    <a:bodyPr/>
                    <a:lstStyle/>
                    <a:p>
                      <a:pPr algn="ctr" rtl="1" fontAlgn="ctr"/>
                      <a:endParaRPr lang="ar-EG" sz="1600" b="1" i="0" u="none" strike="noStrike" dirty="0">
                        <a:solidFill>
                          <a:srgbClr val="FF0000"/>
                        </a:solidFill>
                        <a:effectLst/>
                        <a:latin typeface="Arial"/>
                      </a:endParaRPr>
                    </a:p>
                  </a:txBody>
                  <a:tcPr marL="6717" marR="6717" marT="6717" marB="0" vert="vert270" anchor="ctr"/>
                </a:tc>
                <a:tc>
                  <a:txBody>
                    <a:bodyPr/>
                    <a:lstStyle/>
                    <a:p>
                      <a:pPr marL="0" indent="0" algn="ctr" rtl="1">
                        <a:buFont typeface="+mj-lt"/>
                        <a:buNone/>
                      </a:pP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مشروع صناعة منتجات خوص النخيل</a:t>
                      </a: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rtl="1">
                        <a:buFont typeface="+mj-lt"/>
                        <a:buNone/>
                      </a:pPr>
                      <a:endPar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marR="0" indent="0" algn="ctr" defTabSz="640080" rtl="1" eaLnBrk="1" fontAlgn="ctr" latinLnBrk="0" hangingPunct="1">
                        <a:lnSpc>
                          <a:spcPct val="100000"/>
                        </a:lnSpc>
                        <a:spcBef>
                          <a:spcPts val="0"/>
                        </a:spcBef>
                        <a:spcAft>
                          <a:spcPts val="0"/>
                        </a:spcAft>
                        <a:buClrTx/>
                        <a:buSzTx/>
                        <a:buFont typeface="Arial" panose="020B0604020202020204" pitchFamily="34" charset="0"/>
                        <a:buNone/>
                        <a:tabLst/>
                        <a:defRPr/>
                      </a:pPr>
                      <a:r>
                        <a:rPr lang="ar-EG" sz="1700" b="1"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استثمارى</a:t>
                      </a:r>
                      <a:endParaRPr lang="ar-EG" sz="1700" b="1" i="0"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سكان</a:t>
                      </a:r>
                      <a:r>
                        <a:rPr lang="ar-EG" sz="1700" b="1" u="none" strike="noStrike" baseline="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ar-EG" sz="1700" b="1" u="none" strike="noStrike"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المدينة</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r>
              <a:tr h="329715">
                <a:tc vMerge="1">
                  <a:txBody>
                    <a:bodyPr/>
                    <a:lstStyle/>
                    <a:p>
                      <a:pPr marL="0" indent="0" algn="ctr" rtl="1" fontAlgn="ctr">
                        <a:buFont typeface="Arial" panose="020B0604020202020204" pitchFamily="34" charset="0"/>
                        <a:buNone/>
                      </a:pPr>
                      <a:endParaRPr lang="ar-EG" sz="20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vert="vert270" anchor="ctr">
                    <a:solidFill>
                      <a:srgbClr val="7030A0"/>
                    </a:solidFill>
                  </a:tcPr>
                </a:tc>
                <a:tc>
                  <a:txBody>
                    <a:bodyPr/>
                    <a:lstStyle/>
                    <a:p>
                      <a:pPr marL="0" marR="0" indent="0" algn="ctr" defTabSz="640080" rtl="1" eaLnBrk="1" fontAlgn="auto" latinLnBrk="0" hangingPunct="1">
                        <a:lnSpc>
                          <a:spcPct val="100000"/>
                        </a:lnSpc>
                        <a:spcBef>
                          <a:spcPts val="0"/>
                        </a:spcBef>
                        <a:spcAft>
                          <a:spcPts val="0"/>
                        </a:spcAft>
                        <a:buClrTx/>
                        <a:buSzTx/>
                        <a:buFont typeface="+mj-lt"/>
                        <a:buNone/>
                        <a:tabLst/>
                        <a:defRPr/>
                      </a:pP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مشروع صناعة منتجات المشربية من جريد النخيل. </a:t>
                      </a:r>
                      <a:endPar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defTabSz="640080" rtl="1" eaLnBrk="1" fontAlgn="auto" latinLnBrk="0" hangingPunct="1">
                        <a:lnSpc>
                          <a:spcPct val="100000"/>
                        </a:lnSpc>
                        <a:spcBef>
                          <a:spcPts val="0"/>
                        </a:spcBef>
                        <a:spcAft>
                          <a:spcPts val="0"/>
                        </a:spcAft>
                        <a:buClrTx/>
                        <a:buSzTx/>
                        <a:buFont typeface="+mj-lt"/>
                        <a:buNone/>
                        <a:tabLst/>
                        <a:defRPr/>
                      </a:pPr>
                      <a:endPar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marR="0" indent="0" algn="ctr" defTabSz="640080" rtl="1" eaLnBrk="1" fontAlgn="ctr" latinLnBrk="0" hangingPunct="1">
                        <a:lnSpc>
                          <a:spcPct val="100000"/>
                        </a:lnSpc>
                        <a:spcBef>
                          <a:spcPts val="0"/>
                        </a:spcBef>
                        <a:spcAft>
                          <a:spcPts val="0"/>
                        </a:spcAft>
                        <a:buClrTx/>
                        <a:buSzTx/>
                        <a:buFont typeface="Arial" panose="020B0604020202020204" pitchFamily="34" charset="0"/>
                        <a:buNone/>
                        <a:tabLst/>
                        <a:defRPr/>
                      </a:pPr>
                      <a:r>
                        <a:rPr lang="ar-EG" sz="1700" b="1"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استثمارى</a:t>
                      </a:r>
                      <a:endParaRPr lang="ar-EG" sz="1700" b="1" i="0"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سكان</a:t>
                      </a:r>
                      <a:r>
                        <a:rPr lang="ar-EG" sz="1700" b="1" u="none" strike="noStrike" baseline="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ar-EG" sz="1700" b="1"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المدينة</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r>
              <a:tr h="329715">
                <a:tc vMerge="1">
                  <a:txBody>
                    <a:bodyPr/>
                    <a:lstStyle/>
                    <a:p>
                      <a:pPr marL="0" indent="0" algn="ctr" rtl="1" fontAlgn="ctr">
                        <a:buFont typeface="Arial" panose="020B0604020202020204" pitchFamily="34" charset="0"/>
                        <a:buNone/>
                      </a:pPr>
                      <a:endParaRPr lang="ar-EG" sz="20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vert="vert270" anchor="ctr">
                    <a:solidFill>
                      <a:srgbClr val="7030A0"/>
                    </a:solidFill>
                  </a:tcPr>
                </a:tc>
                <a:tc>
                  <a:txBody>
                    <a:bodyPr/>
                    <a:lstStyle/>
                    <a:p>
                      <a:pPr marL="0" marR="0" indent="0" algn="ctr" defTabSz="640080" rtl="1" eaLnBrk="1" fontAlgn="auto" latinLnBrk="0" hangingPunct="1">
                        <a:lnSpc>
                          <a:spcPct val="100000"/>
                        </a:lnSpc>
                        <a:spcBef>
                          <a:spcPts val="0"/>
                        </a:spcBef>
                        <a:spcAft>
                          <a:spcPts val="0"/>
                        </a:spcAft>
                        <a:buClrTx/>
                        <a:buSzTx/>
                        <a:buFont typeface="+mj-lt"/>
                        <a:buNone/>
                        <a:tabLst/>
                        <a:defRPr/>
                      </a:pP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استصلاح مساحة 2000 فدان في الظهير الصحراوي للمدينة وتوزعها على </a:t>
                      </a:r>
                      <a:r>
                        <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الشباب</a:t>
                      </a:r>
                    </a:p>
                    <a:p>
                      <a:pPr marL="0" marR="0" indent="0" algn="ctr" defTabSz="640080" rtl="1" eaLnBrk="1" fontAlgn="auto" latinLnBrk="0" hangingPunct="1">
                        <a:lnSpc>
                          <a:spcPct val="100000"/>
                        </a:lnSpc>
                        <a:spcBef>
                          <a:spcPts val="0"/>
                        </a:spcBef>
                        <a:spcAft>
                          <a:spcPts val="0"/>
                        </a:spcAft>
                        <a:buClrTx/>
                        <a:buSzTx/>
                        <a:buFont typeface="+mj-lt"/>
                        <a:buNone/>
                        <a:tabLst/>
                        <a:defRPr/>
                      </a:pPr>
                      <a:endParaRPr lang="ar-EG" sz="17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marR="0" indent="0" algn="ctr" defTabSz="640080" rtl="1" eaLnBrk="1" fontAlgn="ctr" latinLnBrk="0" hangingPunct="1">
                        <a:lnSpc>
                          <a:spcPct val="100000"/>
                        </a:lnSpc>
                        <a:spcBef>
                          <a:spcPts val="0"/>
                        </a:spcBef>
                        <a:spcAft>
                          <a:spcPts val="0"/>
                        </a:spcAft>
                        <a:buClrTx/>
                        <a:buSzTx/>
                        <a:buFont typeface="Arial" panose="020B0604020202020204" pitchFamily="34" charset="0"/>
                        <a:buNone/>
                        <a:tabLst/>
                        <a:defRPr/>
                      </a:pPr>
                      <a:r>
                        <a:rPr lang="ar-EG" sz="1700" b="1"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استثمارى</a:t>
                      </a:r>
                      <a:endParaRPr lang="ar-EG" sz="1700" b="1" i="0"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c>
                  <a:txBody>
                    <a:bodyPr/>
                    <a:lstStyle/>
                    <a:p>
                      <a:pPr marL="0" indent="0" algn="ctr" rtl="1" fontAlgn="ctr">
                        <a:buFont typeface="Arial" panose="020B0604020202020204" pitchFamily="34" charset="0"/>
                        <a:buNone/>
                      </a:pPr>
                      <a:r>
                        <a:rPr lang="ar-EG" sz="1700" b="1"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سكان</a:t>
                      </a:r>
                      <a:r>
                        <a:rPr lang="ar-EG" sz="1700" b="1" u="none" strike="noStrike" baseline="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ar-EG" sz="1700" b="1"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المدينة</a:t>
                      </a:r>
                      <a:endParaRPr lang="ar-EG" sz="17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solidFill>
                      <a:srgbClr val="7030A0"/>
                    </a:solidFill>
                  </a:tcPr>
                </a:tc>
              </a:tr>
            </a:tbl>
          </a:graphicData>
        </a:graphic>
      </p:graphicFrame>
    </p:spTree>
    <p:extLst>
      <p:ext uri="{BB962C8B-B14F-4D97-AF65-F5344CB8AC3E}">
        <p14:creationId xmlns:p14="http://schemas.microsoft.com/office/powerpoint/2010/main" val="1182682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96662" y="1728216"/>
            <a:ext cx="1968246" cy="638747"/>
          </a:xfrm>
          <a:prstGeom prst="rect">
            <a:avLst/>
          </a:prstGeom>
        </p:spPr>
        <p:txBody>
          <a:bodyPr>
            <a:normAutofit fontScale="90000"/>
          </a:bodyPr>
          <a:lstStyle/>
          <a:p>
            <a:endParaRPr lang="ar-EG" dirty="0"/>
          </a:p>
        </p:txBody>
      </p:sp>
      <p:sp>
        <p:nvSpPr>
          <p:cNvPr id="5" name="Rectangle 225"/>
          <p:cNvSpPr>
            <a:spLocks noChangeArrowheads="1"/>
          </p:cNvSpPr>
          <p:nvPr/>
        </p:nvSpPr>
        <p:spPr bwMode="auto">
          <a:xfrm rot="5400000">
            <a:off x="8232259" y="5050054"/>
            <a:ext cx="8394404" cy="707886"/>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a:spAutoFit/>
          </a:bodyPr>
          <a:lstStyle/>
          <a:p>
            <a:pPr algn="ctr">
              <a:defRPr/>
            </a:pPr>
            <a:r>
              <a:rPr lang="ar-EG" sz="4000" b="1" dirty="0" smtClean="0">
                <a:solidFill>
                  <a:schemeClr val="bg1">
                    <a:lumMod val="95000"/>
                    <a:lumOff val="5000"/>
                  </a:schemeClr>
                </a:solidFill>
                <a:effectLst>
                  <a:outerShdw blurRad="38100" dist="38100" dir="2700000" algn="tl">
                    <a:srgbClr val="000000">
                      <a:alpha val="43137"/>
                    </a:srgbClr>
                  </a:outerShdw>
                </a:effectLst>
                <a:latin typeface="Andalus" pitchFamily="18" charset="-78"/>
                <a:cs typeface="Andalus" pitchFamily="18" charset="-78"/>
              </a:rPr>
              <a:t>المشروعات المحققة للرؤية</a:t>
            </a:r>
          </a:p>
        </p:txBody>
      </p:sp>
      <p:graphicFrame>
        <p:nvGraphicFramePr>
          <p:cNvPr id="6" name="Table 5"/>
          <p:cNvGraphicFramePr>
            <a:graphicFrameLocks noGrp="1"/>
          </p:cNvGraphicFramePr>
          <p:nvPr>
            <p:extLst>
              <p:ext uri="{D42A27DB-BD31-4B8C-83A1-F6EECF244321}">
                <p14:modId xmlns:p14="http://schemas.microsoft.com/office/powerpoint/2010/main" val="2829366009"/>
              </p:ext>
            </p:extLst>
          </p:nvPr>
        </p:nvGraphicFramePr>
        <p:xfrm>
          <a:off x="340659" y="1409255"/>
          <a:ext cx="11589073" cy="8074111"/>
        </p:xfrm>
        <a:graphic>
          <a:graphicData uri="http://schemas.openxmlformats.org/drawingml/2006/table">
            <a:tbl>
              <a:tblPr rtl="1">
                <a:tableStyleId>{D7AC3CCA-C797-4891-BE02-D94E43425B78}</a:tableStyleId>
              </a:tblPr>
              <a:tblGrid>
                <a:gridCol w="1231156"/>
                <a:gridCol w="6463775"/>
                <a:gridCol w="1737514"/>
                <a:gridCol w="2156628"/>
              </a:tblGrid>
              <a:tr h="589261">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القطاع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اسم المشروع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نوع المشروع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المستفيد</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anchor="ctr"/>
                </a:tc>
              </a:tr>
              <a:tr h="732601">
                <a:tc rowSpan="10">
                  <a:txBody>
                    <a:bodyPr/>
                    <a:lstStyle/>
                    <a:p>
                      <a:pPr marL="0" indent="0" algn="ctr" rtl="1" fontAlgn="ctr">
                        <a:buFont typeface="Arial" panose="020B0604020202020204" pitchFamily="34" charset="0"/>
                        <a:buNone/>
                      </a:pPr>
                      <a:r>
                        <a:rPr lang="ar-EG" sz="2000" b="1"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قطاع العمران</a:t>
                      </a:r>
                      <a:endParaRPr lang="ar-EG" sz="20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vert="vert27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اقامة وحدات سكنية منخفضة التكاليف (10 عمارات اسكان حكومي)</a:t>
                      </a:r>
                      <a:endPar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a:solidFill>
                            <a:schemeClr val="dk1"/>
                          </a:solidFill>
                          <a:latin typeface="Tahoma" panose="020B0604030504040204" pitchFamily="34" charset="0"/>
                          <a:ea typeface="Tahoma" panose="020B0604030504040204" pitchFamily="34" charset="0"/>
                          <a:cs typeface="Tahoma" panose="020B0604030504040204" pitchFamily="34" charset="0"/>
                        </a:rPr>
                        <a:t>استثمار</a:t>
                      </a:r>
                      <a:endPar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SA" sz="1700" b="1" kern="1200">
                          <a:solidFill>
                            <a:schemeClr val="dk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r>
              <a:tr h="1087848">
                <a:tc vMerge="1">
                  <a:txBody>
                    <a:bodyPr/>
                    <a:lstStyle/>
                    <a:p>
                      <a:pPr rtl="1"/>
                      <a:endParaRPr lang="ar-EG"/>
                    </a:p>
                  </a:txBody>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انشاء 2409 وحدة سكنية في مناطق الامتداد العمراني لسد الاحتياج من الزيادة السكنية على مراحل زمنية حتى سنة الهدف (اصدار قرار تخصيص اراضي وعمل مشروع تقسيم).</a:t>
                      </a:r>
                      <a:endPar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a:solidFill>
                            <a:schemeClr val="dk1"/>
                          </a:solidFill>
                          <a:latin typeface="Tahoma" panose="020B0604030504040204" pitchFamily="34" charset="0"/>
                          <a:ea typeface="Tahoma" panose="020B0604030504040204" pitchFamily="34" charset="0"/>
                          <a:cs typeface="Tahoma" panose="020B0604030504040204" pitchFamily="34" charset="0"/>
                        </a:rPr>
                        <a:t>استثمار</a:t>
                      </a:r>
                      <a:endPar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SA" sz="1700" b="1" kern="1200">
                          <a:solidFill>
                            <a:schemeClr val="dk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r>
              <a:tr h="753197">
                <a:tc vMerge="1">
                  <a:txBody>
                    <a:bodyPr/>
                    <a:lstStyle/>
                    <a:p>
                      <a:pPr rtl="1"/>
                      <a:endParaRPr lang="ar-EG"/>
                    </a:p>
                  </a:txBody>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الاحلال والتجديد لعدد 1491 وحدة سكنية مضارة بالمناطق المتدهورة بالمدينة حتى سنة الهدف</a:t>
                      </a:r>
                      <a:r>
                        <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SA" sz="1700" b="1" kern="1200">
                          <a:solidFill>
                            <a:schemeClr val="dk1"/>
                          </a:solidFill>
                          <a:latin typeface="Tahoma" panose="020B0604030504040204" pitchFamily="34" charset="0"/>
                          <a:ea typeface="Tahoma" panose="020B0604030504040204" pitchFamily="34" charset="0"/>
                          <a:cs typeface="Tahoma" panose="020B0604030504040204" pitchFamily="34" charset="0"/>
                        </a:rPr>
                        <a:t>سكان المناطق المتدهورة</a:t>
                      </a:r>
                      <a:endPar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r>
              <a:tr h="725122">
                <a:tc vMerge="1">
                  <a:txBody>
                    <a:bodyPr/>
                    <a:lstStyle/>
                    <a:p>
                      <a:pPr rtl="1"/>
                      <a:endParaRPr lang="ar-EG"/>
                    </a:p>
                  </a:txBody>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الاحلال والتجديد لاسكان مناطق اعادة التخطيط بالمدينة بعدد </a:t>
                      </a:r>
                      <a:r>
                        <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587</a:t>
                      </a:r>
                      <a:r>
                        <a:rPr lang="ar-EG"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 وحدة .</a:t>
                      </a:r>
                      <a:endPar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SA" sz="1700" b="1" kern="1200">
                          <a:solidFill>
                            <a:schemeClr val="dk1"/>
                          </a:solidFill>
                          <a:latin typeface="Tahoma" panose="020B0604030504040204" pitchFamily="34" charset="0"/>
                          <a:ea typeface="Tahoma" panose="020B0604030504040204" pitchFamily="34" charset="0"/>
                          <a:cs typeface="Tahoma" panose="020B0604030504040204" pitchFamily="34" charset="0"/>
                        </a:rPr>
                        <a:t>سكان المناطق المتدهورة</a:t>
                      </a:r>
                      <a:endPar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r>
              <a:tr h="732001">
                <a:tc vMerge="1">
                  <a:txBody>
                    <a:bodyPr/>
                    <a:lstStyle/>
                    <a:p>
                      <a:pPr rtl="1"/>
                      <a:endParaRPr lang="ar-EG"/>
                    </a:p>
                  </a:txBody>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تشجيع اشغال الوحدات الخالية والتي يصل عددها الى </a:t>
                      </a:r>
                      <a:r>
                        <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601</a:t>
                      </a:r>
                      <a:r>
                        <a:rPr lang="ar-EG"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 وحدة عام 2016.</a:t>
                      </a:r>
                      <a:endPar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SA" sz="1700" b="1" kern="1200">
                          <a:solidFill>
                            <a:schemeClr val="dk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r>
              <a:tr h="607716">
                <a:tc vMerge="1">
                  <a:txBody>
                    <a:bodyPr/>
                    <a:lstStyle/>
                    <a:p>
                      <a:pPr rtl="1"/>
                      <a:endParaRPr lang="ar-EG"/>
                    </a:p>
                  </a:txBody>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عمل تشجير وتنسيق وترميم للمنطقة الاثرية لهرم الكولا والمنطقة المحيطة به</a:t>
                      </a:r>
                      <a:r>
                        <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a:t>
                      </a: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SA" sz="1700" b="1" kern="1200">
                          <a:solidFill>
                            <a:schemeClr val="dk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r>
              <a:tr h="673706">
                <a:tc vMerge="1">
                  <a:txBody>
                    <a:bodyPr/>
                    <a:lstStyle/>
                    <a:p>
                      <a:pPr rtl="1"/>
                      <a:endParaRPr lang="ar-EG"/>
                    </a:p>
                  </a:txBody>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انشاء جهاز لتحسين الظروف العمرانية للاسكان القائم</a:t>
                      </a:r>
                      <a:r>
                        <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a:t>
                      </a: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SA" sz="1700" b="1" kern="1200">
                          <a:solidFill>
                            <a:schemeClr val="dk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r>
              <a:tr h="787365">
                <a:tc vMerge="1">
                  <a:txBody>
                    <a:bodyPr/>
                    <a:lstStyle/>
                    <a:p>
                      <a:pPr algn="ctr" rtl="1" fontAlgn="ctr"/>
                      <a:endParaRPr lang="ar-EG" sz="1600" b="1" i="0" u="none" strike="noStrike" dirty="0">
                        <a:solidFill>
                          <a:srgbClr val="FF0000"/>
                        </a:solidFill>
                        <a:effectLst/>
                        <a:latin typeface="Arial"/>
                      </a:endParaRPr>
                    </a:p>
                  </a:txBody>
                  <a:tcPr marL="6717" marR="6717" marT="6717" marB="0" vert="vert270" anchor="ct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انشاء قاعدة معلومات باستخدام </a:t>
                      </a:r>
                      <a:r>
                        <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G.I.S </a:t>
                      </a:r>
                      <a:r>
                        <a:rPr lang="ar-EG"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 لنظم ادارة العمران</a:t>
                      </a:r>
                      <a:r>
                        <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a:t>
                      </a: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SA" sz="1700" b="1" kern="1200">
                          <a:solidFill>
                            <a:schemeClr val="dk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r>
              <a:tr h="692647">
                <a:tc vMerge="1">
                  <a:txBody>
                    <a:bodyPr/>
                    <a:lstStyle/>
                    <a:p>
                      <a:pPr marL="0" indent="0" algn="ctr" rtl="1" fontAlgn="ctr">
                        <a:buFont typeface="Arial" panose="020B0604020202020204" pitchFamily="34" charset="0"/>
                        <a:buNone/>
                      </a:pPr>
                      <a:endParaRPr lang="ar-EG" sz="20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vert="vert27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a:solidFill>
                            <a:schemeClr val="dk1"/>
                          </a:solidFill>
                          <a:latin typeface="Tahoma" panose="020B0604030504040204" pitchFamily="34" charset="0"/>
                          <a:ea typeface="Tahoma" panose="020B0604030504040204" pitchFamily="34" charset="0"/>
                          <a:cs typeface="Tahoma" panose="020B0604030504040204" pitchFamily="34" charset="0"/>
                        </a:rPr>
                        <a:t>اقامة دورات تدريبية لرفع كفاءة ادارة العمران والبيئة</a:t>
                      </a:r>
                      <a:r>
                        <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rPr>
                        <a:t>.</a:t>
                      </a: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بناء قدرات</a:t>
                      </a:r>
                      <a:endPar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SA"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r>
              <a:tr h="692647">
                <a:tc vMerge="1">
                  <a:txBody>
                    <a:bodyPr/>
                    <a:lstStyle/>
                    <a:p>
                      <a:pPr marL="0" indent="0" algn="ctr" rtl="1" fontAlgn="ctr">
                        <a:buFont typeface="Arial" panose="020B0604020202020204" pitchFamily="34" charset="0"/>
                        <a:buNone/>
                      </a:pPr>
                      <a:endParaRPr lang="ar-EG" sz="20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717" marR="6717" marT="6717" marB="0" vert="vert27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a:solidFill>
                            <a:schemeClr val="dk1"/>
                          </a:solidFill>
                          <a:latin typeface="Tahoma" panose="020B0604030504040204" pitchFamily="34" charset="0"/>
                          <a:ea typeface="Tahoma" panose="020B0604030504040204" pitchFamily="34" charset="0"/>
                          <a:cs typeface="Tahoma" panose="020B0604030504040204" pitchFamily="34" charset="0"/>
                        </a:rPr>
                        <a:t>انشاء ادارة للتعاون مع الجهات المانحة والتعاون الدولى لتطوير المناطق المتدهورة</a:t>
                      </a:r>
                      <a:r>
                        <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rPr>
                        <a:t>.</a:t>
                      </a: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EG" sz="1700" b="1" kern="1200">
                          <a:solidFill>
                            <a:schemeClr val="dk1"/>
                          </a:solidFill>
                          <a:latin typeface="Tahoma" panose="020B0604030504040204" pitchFamily="34" charset="0"/>
                          <a:ea typeface="Tahoma" panose="020B0604030504040204" pitchFamily="34" charset="0"/>
                          <a:cs typeface="Tahoma" panose="020B0604030504040204" pitchFamily="34" charset="0"/>
                        </a:rPr>
                        <a:t>اجرائي</a:t>
                      </a:r>
                      <a:endParaRPr lang="en-US" sz="1700" b="1"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c>
                  <a:txBody>
                    <a:bodyPr/>
                    <a:lstStyle/>
                    <a:p>
                      <a:pPr marL="0" marR="0" lvl="0" indent="0" algn="ctr" defTabSz="640080" rtl="1" eaLnBrk="1" fontAlgn="auto" latinLnBrk="0" hangingPunct="1">
                        <a:lnSpc>
                          <a:spcPct val="115000"/>
                        </a:lnSpc>
                        <a:spcBef>
                          <a:spcPts val="0"/>
                        </a:spcBef>
                        <a:spcAft>
                          <a:spcPts val="0"/>
                        </a:spcAft>
                        <a:buClrTx/>
                        <a:buSzTx/>
                        <a:buFont typeface="Wingdings" panose="05000000000000000000" pitchFamily="2" charset="2"/>
                        <a:buNone/>
                        <a:tabLst/>
                        <a:defRPr/>
                      </a:pPr>
                      <a:r>
                        <a:rPr lang="ar-SA" sz="1700" b="1" kern="1200" dirty="0">
                          <a:solidFill>
                            <a:schemeClr val="dk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solidFill>
                      <a:srgbClr val="FFC000"/>
                    </a:solidFill>
                  </a:tcPr>
                </a:tc>
              </a:tr>
            </a:tbl>
          </a:graphicData>
        </a:graphic>
      </p:graphicFrame>
    </p:spTree>
    <p:extLst>
      <p:ext uri="{BB962C8B-B14F-4D97-AF65-F5344CB8AC3E}">
        <p14:creationId xmlns:p14="http://schemas.microsoft.com/office/powerpoint/2010/main" val="813629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6572" y="2048256"/>
            <a:ext cx="3648456" cy="318707"/>
          </a:xfrm>
          <a:prstGeom prst="rect">
            <a:avLst/>
          </a:prstGeom>
        </p:spPr>
        <p:txBody>
          <a:bodyPr>
            <a:normAutofit fontScale="90000"/>
          </a:bodyPr>
          <a:lstStyle/>
          <a:p>
            <a:endParaRPr lang="ar-EG" dirty="0"/>
          </a:p>
        </p:txBody>
      </p:sp>
      <p:sp>
        <p:nvSpPr>
          <p:cNvPr id="5" name="Rectangle 225"/>
          <p:cNvSpPr>
            <a:spLocks noChangeArrowheads="1"/>
          </p:cNvSpPr>
          <p:nvPr/>
        </p:nvSpPr>
        <p:spPr bwMode="auto">
          <a:xfrm rot="5400000">
            <a:off x="8180868" y="5050055"/>
            <a:ext cx="8394404" cy="707886"/>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a:spAutoFit/>
          </a:bodyPr>
          <a:lstStyle/>
          <a:p>
            <a:pPr algn="ctr">
              <a:defRPr/>
            </a:pPr>
            <a:r>
              <a:rPr lang="ar-EG" sz="4000" b="1" dirty="0" smtClean="0">
                <a:solidFill>
                  <a:schemeClr val="bg1">
                    <a:lumMod val="95000"/>
                    <a:lumOff val="5000"/>
                  </a:schemeClr>
                </a:solidFill>
                <a:effectLst>
                  <a:outerShdw blurRad="38100" dist="38100" dir="2700000" algn="tl">
                    <a:srgbClr val="000000">
                      <a:alpha val="43137"/>
                    </a:srgbClr>
                  </a:outerShdw>
                </a:effectLst>
                <a:latin typeface="Andalus" pitchFamily="18" charset="-78"/>
                <a:cs typeface="Andalus" pitchFamily="18" charset="-78"/>
              </a:rPr>
              <a:t>المشروعات المحققة للرؤية</a:t>
            </a:r>
          </a:p>
        </p:txBody>
      </p:sp>
      <p:graphicFrame>
        <p:nvGraphicFramePr>
          <p:cNvPr id="6" name="Table 5"/>
          <p:cNvGraphicFramePr>
            <a:graphicFrameLocks noGrp="1"/>
          </p:cNvGraphicFramePr>
          <p:nvPr>
            <p:extLst>
              <p:ext uri="{D42A27DB-BD31-4B8C-83A1-F6EECF244321}">
                <p14:modId xmlns:p14="http://schemas.microsoft.com/office/powerpoint/2010/main" val="792728293"/>
              </p:ext>
            </p:extLst>
          </p:nvPr>
        </p:nvGraphicFramePr>
        <p:xfrm>
          <a:off x="190500" y="1366855"/>
          <a:ext cx="11783085" cy="8024794"/>
        </p:xfrm>
        <a:graphic>
          <a:graphicData uri="http://schemas.openxmlformats.org/drawingml/2006/table">
            <a:tbl>
              <a:tblPr rtl="1">
                <a:tableStyleId>{5940675A-B579-460E-94D1-54222C63F5DA}</a:tableStyleId>
              </a:tblPr>
              <a:tblGrid>
                <a:gridCol w="1109085"/>
                <a:gridCol w="7645050"/>
                <a:gridCol w="1409700"/>
                <a:gridCol w="1619250"/>
              </a:tblGrid>
              <a:tr h="729363">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القطاع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اسم المشروع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نوع المشروع</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0" indent="0" algn="ctr" rtl="1" fontAlgn="ctr">
                        <a:buFont typeface="Arial" panose="020B0604020202020204" pitchFamily="34" charset="0"/>
                        <a:buNone/>
                      </a:pPr>
                      <a:r>
                        <a:rPr lang="ar-EG" sz="2000" b="1"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المستفيد</a:t>
                      </a:r>
                      <a:endParaRPr lang="ar-EG" sz="20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r>
              <a:tr h="1199516">
                <a:tc rowSpan="10">
                  <a:txBody>
                    <a:bodyPr/>
                    <a:lstStyle/>
                    <a:p>
                      <a:pPr marL="0" indent="0" algn="ctr" rtl="1" fontAlgn="ctr">
                        <a:buFont typeface="Arial" panose="020B0604020202020204" pitchFamily="34" charset="0"/>
                        <a:buNone/>
                      </a:pPr>
                      <a:r>
                        <a:rPr lang="ar-EG" sz="2000" b="1"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rPr>
                        <a:t>قطاع </a:t>
                      </a:r>
                      <a:r>
                        <a:rPr lang="ar-EG" sz="2000" b="1" u="none" strike="noStrike"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الخدمات</a:t>
                      </a:r>
                      <a:endParaRPr lang="ar-EG" sz="20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marL="228600" algn="ctr" rtl="1">
                        <a:lnSpc>
                          <a:spcPct val="115000"/>
                        </a:lnSpc>
                        <a:spcAft>
                          <a:spcPts val="0"/>
                        </a:spcAft>
                      </a:pPr>
                      <a:r>
                        <a:rPr lang="ar-EG" sz="1700" b="1" kern="1200" dirty="0">
                          <a:solidFill>
                            <a:schemeClr val="bg1"/>
                          </a:solidFill>
                          <a:latin typeface="Tahoma" panose="020B0604030504040204" pitchFamily="34" charset="0"/>
                          <a:ea typeface="Tahoma" panose="020B0604030504040204" pitchFamily="34" charset="0"/>
                          <a:cs typeface="Tahoma" panose="020B0604030504040204" pitchFamily="34" charset="0"/>
                        </a:rPr>
                        <a:t>انشاء عدد 2 مدرسة ابتدائية و 2 مدرسة اعدادي في حال تنفيذ مرحلة التعليم الاساسي على قسميها، وكذلك عدد واحد مدرسة ثانوي عام وعدد مدرسة تجارية (على عدة مراحل) .</a:t>
                      </a:r>
                      <a:endParaRPr lang="en-US" sz="17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EG" sz="1700" b="1" kern="1200">
                          <a:solidFill>
                            <a:schemeClr val="bg1"/>
                          </a:solidFill>
                          <a:latin typeface="Tahoma" panose="020B0604030504040204" pitchFamily="34" charset="0"/>
                          <a:ea typeface="Tahoma" panose="020B0604030504040204" pitchFamily="34" charset="0"/>
                          <a:cs typeface="Tahoma" panose="020B0604030504040204" pitchFamily="34" charset="0"/>
                        </a:rPr>
                        <a:t>اجرائى</a:t>
                      </a:r>
                      <a:endParaRPr lang="en-US" sz="1700" b="1" kern="120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SA" sz="1700" b="1" kern="1200">
                          <a:solidFill>
                            <a:schemeClr val="bg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r>
              <a:tr h="765669">
                <a:tc vMerge="1">
                  <a:txBody>
                    <a:bodyPr/>
                    <a:lstStyle/>
                    <a:p>
                      <a:pPr rtl="1"/>
                      <a:endParaRPr lang="ar-EG"/>
                    </a:p>
                  </a:txBody>
                  <a:tcPr/>
                </a:tc>
                <a:tc>
                  <a:txBody>
                    <a:bodyPr/>
                    <a:lstStyle/>
                    <a:p>
                      <a:pPr marL="228600" algn="ctr" rtl="1">
                        <a:lnSpc>
                          <a:spcPct val="115000"/>
                        </a:lnSpc>
                        <a:spcAft>
                          <a:spcPts val="0"/>
                        </a:spcAft>
                      </a:pPr>
                      <a:r>
                        <a:rPr lang="ar-EG" sz="1700" b="1" kern="1200" dirty="0">
                          <a:solidFill>
                            <a:schemeClr val="bg1"/>
                          </a:solidFill>
                          <a:latin typeface="Tahoma" panose="020B0604030504040204" pitchFamily="34" charset="0"/>
                          <a:ea typeface="Tahoma" panose="020B0604030504040204" pitchFamily="34" charset="0"/>
                          <a:cs typeface="Tahoma" panose="020B0604030504040204" pitchFamily="34" charset="0"/>
                        </a:rPr>
                        <a:t>تطوير المركز الطبي القائم ورفع كفائته وتحويله الى مستشفى (30) سرير.</a:t>
                      </a:r>
                      <a:endParaRPr lang="en-US" sz="17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EG" sz="1700" b="1" kern="1200">
                          <a:solidFill>
                            <a:schemeClr val="bg1"/>
                          </a:solidFill>
                          <a:latin typeface="Tahoma" panose="020B0604030504040204" pitchFamily="34" charset="0"/>
                          <a:ea typeface="Tahoma" panose="020B0604030504040204" pitchFamily="34" charset="0"/>
                          <a:cs typeface="Tahoma" panose="020B0604030504040204" pitchFamily="34" charset="0"/>
                        </a:rPr>
                        <a:t>اجرائى</a:t>
                      </a:r>
                      <a:endParaRPr lang="en-US" sz="1700" b="1" kern="120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SA" sz="1700" b="1" kern="1200">
                          <a:solidFill>
                            <a:schemeClr val="bg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r>
              <a:tr h="765669">
                <a:tc vMerge="1">
                  <a:txBody>
                    <a:bodyPr/>
                    <a:lstStyle/>
                    <a:p>
                      <a:pPr rtl="1"/>
                      <a:endParaRPr lang="ar-EG"/>
                    </a:p>
                  </a:txBody>
                  <a:tcPr/>
                </a:tc>
                <a:tc>
                  <a:txBody>
                    <a:bodyPr/>
                    <a:lstStyle/>
                    <a:p>
                      <a:pPr marL="228600" algn="ctr" rtl="1">
                        <a:lnSpc>
                          <a:spcPct val="115000"/>
                        </a:lnSpc>
                        <a:spcAft>
                          <a:spcPts val="0"/>
                        </a:spcAft>
                      </a:pPr>
                      <a:r>
                        <a:rPr lang="ar-EG" sz="1700" b="1" kern="1200" dirty="0">
                          <a:solidFill>
                            <a:schemeClr val="bg1"/>
                          </a:solidFill>
                          <a:latin typeface="Tahoma" panose="020B0604030504040204" pitchFamily="34" charset="0"/>
                          <a:ea typeface="Tahoma" panose="020B0604030504040204" pitchFamily="34" charset="0"/>
                          <a:cs typeface="Tahoma" panose="020B0604030504040204" pitchFamily="34" charset="0"/>
                        </a:rPr>
                        <a:t>او انشاء مستشفى عام سعة (30) سرير (بديلا للمركز الطبي) </a:t>
                      </a:r>
                      <a:endParaRPr lang="en-US" sz="17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EG" sz="1700" b="1" kern="1200">
                          <a:solidFill>
                            <a:schemeClr val="bg1"/>
                          </a:solidFill>
                          <a:latin typeface="Tahoma" panose="020B0604030504040204" pitchFamily="34" charset="0"/>
                          <a:ea typeface="Tahoma" panose="020B0604030504040204" pitchFamily="34" charset="0"/>
                          <a:cs typeface="Tahoma" panose="020B0604030504040204" pitchFamily="34" charset="0"/>
                        </a:rPr>
                        <a:t>اجرائى</a:t>
                      </a:r>
                      <a:endParaRPr lang="en-US" sz="1700" b="1" kern="120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SA" sz="1700" b="1" kern="1200">
                          <a:solidFill>
                            <a:schemeClr val="bg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r>
              <a:tr h="631064">
                <a:tc vMerge="1">
                  <a:txBody>
                    <a:bodyPr/>
                    <a:lstStyle/>
                    <a:p>
                      <a:pPr rtl="1"/>
                      <a:endParaRPr lang="ar-EG"/>
                    </a:p>
                  </a:txBody>
                  <a:tcPr/>
                </a:tc>
                <a:tc>
                  <a:txBody>
                    <a:bodyPr/>
                    <a:lstStyle/>
                    <a:p>
                      <a:pPr marL="228600" algn="ctr" rtl="1">
                        <a:lnSpc>
                          <a:spcPct val="115000"/>
                        </a:lnSpc>
                        <a:spcAft>
                          <a:spcPts val="0"/>
                        </a:spcAft>
                      </a:pPr>
                      <a:r>
                        <a:rPr lang="ar-EG" sz="1700" b="1" kern="1200" dirty="0">
                          <a:solidFill>
                            <a:schemeClr val="bg1"/>
                          </a:solidFill>
                          <a:latin typeface="Tahoma" panose="020B0604030504040204" pitchFamily="34" charset="0"/>
                          <a:ea typeface="Tahoma" panose="020B0604030504040204" pitchFamily="34" charset="0"/>
                          <a:cs typeface="Tahoma" panose="020B0604030504040204" pitchFamily="34" charset="0"/>
                        </a:rPr>
                        <a:t>انشاء عدد 2 وحدة صحية.</a:t>
                      </a:r>
                      <a:endParaRPr lang="en-US" sz="17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EG" sz="1700" b="1" kern="1200">
                          <a:solidFill>
                            <a:schemeClr val="bg1"/>
                          </a:solidFill>
                          <a:latin typeface="Tahoma" panose="020B0604030504040204" pitchFamily="34" charset="0"/>
                          <a:ea typeface="Tahoma" panose="020B0604030504040204" pitchFamily="34" charset="0"/>
                          <a:cs typeface="Tahoma" panose="020B0604030504040204" pitchFamily="34" charset="0"/>
                        </a:rPr>
                        <a:t>اجرائى</a:t>
                      </a:r>
                      <a:endParaRPr lang="en-US" sz="1700" b="1" kern="120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SA" sz="1700" b="1" kern="1200">
                          <a:solidFill>
                            <a:schemeClr val="bg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r>
              <a:tr h="782479">
                <a:tc vMerge="1">
                  <a:txBody>
                    <a:bodyPr/>
                    <a:lstStyle/>
                    <a:p>
                      <a:pPr rtl="1"/>
                      <a:endParaRPr lang="ar-EG"/>
                    </a:p>
                  </a:txBody>
                  <a:tcPr/>
                </a:tc>
                <a:tc>
                  <a:txBody>
                    <a:bodyPr/>
                    <a:lstStyle/>
                    <a:p>
                      <a:pPr marL="228600" algn="ctr" rtl="1">
                        <a:lnSpc>
                          <a:spcPct val="115000"/>
                        </a:lnSpc>
                        <a:spcAft>
                          <a:spcPts val="0"/>
                        </a:spcAft>
                      </a:pPr>
                      <a:r>
                        <a:rPr lang="ar-EG" sz="1700" b="1" kern="1200" dirty="0">
                          <a:solidFill>
                            <a:schemeClr val="bg1"/>
                          </a:solidFill>
                          <a:latin typeface="Tahoma" panose="020B0604030504040204" pitchFamily="34" charset="0"/>
                          <a:ea typeface="Tahoma" panose="020B0604030504040204" pitchFamily="34" charset="0"/>
                          <a:cs typeface="Tahoma" panose="020B0604030504040204" pitchFamily="34" charset="0"/>
                        </a:rPr>
                        <a:t>انشاء عدد 2 وحدة اجتماعية ، ومركز تدريب فتيات وعدد 3 نوادي اجتماعية. </a:t>
                      </a:r>
                      <a:endParaRPr lang="en-US" sz="17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EG" sz="1700" b="1" kern="1200">
                          <a:solidFill>
                            <a:schemeClr val="bg1"/>
                          </a:solidFill>
                          <a:latin typeface="Tahoma" panose="020B0604030504040204" pitchFamily="34" charset="0"/>
                          <a:ea typeface="Tahoma" panose="020B0604030504040204" pitchFamily="34" charset="0"/>
                          <a:cs typeface="Tahoma" panose="020B0604030504040204" pitchFamily="34" charset="0"/>
                        </a:rPr>
                        <a:t>اجرائى</a:t>
                      </a:r>
                      <a:endParaRPr lang="en-US" sz="1700" b="1" kern="120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SA" sz="1700" b="1" kern="1200">
                          <a:solidFill>
                            <a:schemeClr val="bg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r>
              <a:tr h="663696">
                <a:tc vMerge="1">
                  <a:txBody>
                    <a:bodyPr/>
                    <a:lstStyle/>
                    <a:p>
                      <a:pPr rtl="1"/>
                      <a:endParaRPr lang="ar-EG"/>
                    </a:p>
                  </a:txBody>
                  <a:tcPr/>
                </a:tc>
                <a:tc>
                  <a:txBody>
                    <a:bodyPr/>
                    <a:lstStyle/>
                    <a:p>
                      <a:pPr marL="228600" algn="ctr" rtl="1">
                        <a:lnSpc>
                          <a:spcPct val="115000"/>
                        </a:lnSpc>
                        <a:spcAft>
                          <a:spcPts val="0"/>
                        </a:spcAft>
                      </a:pPr>
                      <a:r>
                        <a:rPr lang="ar-EG" sz="1700" b="1" kern="1200" dirty="0">
                          <a:solidFill>
                            <a:schemeClr val="bg1"/>
                          </a:solidFill>
                          <a:latin typeface="Tahoma" panose="020B0604030504040204" pitchFamily="34" charset="0"/>
                          <a:ea typeface="Tahoma" panose="020B0604030504040204" pitchFamily="34" charset="0"/>
                          <a:cs typeface="Tahoma" panose="020B0604030504040204" pitchFamily="34" charset="0"/>
                        </a:rPr>
                        <a:t>الخدمات الثقافية : انشاء بيت للثقافة جديد . </a:t>
                      </a:r>
                      <a:endParaRPr lang="en-US" sz="17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1">
                        <a:lnSpc>
                          <a:spcPct val="115000"/>
                        </a:lnSpc>
                        <a:spcAft>
                          <a:spcPts val="0"/>
                        </a:spcAft>
                      </a:pPr>
                      <a:r>
                        <a:rPr lang="ar-EG" sz="1700" b="1" kern="1200">
                          <a:solidFill>
                            <a:schemeClr val="bg1"/>
                          </a:solidFill>
                          <a:latin typeface="Tahoma" panose="020B0604030504040204" pitchFamily="34" charset="0"/>
                          <a:ea typeface="Tahoma" panose="020B0604030504040204" pitchFamily="34" charset="0"/>
                          <a:cs typeface="Tahoma" panose="020B0604030504040204" pitchFamily="34" charset="0"/>
                        </a:rPr>
                        <a:t>اجرائى</a:t>
                      </a:r>
                      <a:endParaRPr lang="en-US" sz="1700" b="1" kern="120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SA" sz="1700" b="1" kern="1200">
                          <a:solidFill>
                            <a:schemeClr val="bg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r>
              <a:tr h="711377">
                <a:tc vMerge="1">
                  <a:txBody>
                    <a:bodyPr/>
                    <a:lstStyle/>
                    <a:p>
                      <a:pPr rtl="1"/>
                      <a:endParaRPr lang="ar-EG"/>
                    </a:p>
                  </a:txBody>
                  <a:tcPr/>
                </a:tc>
                <a:tc>
                  <a:txBody>
                    <a:bodyPr/>
                    <a:lstStyle/>
                    <a:p>
                      <a:pPr marL="228600" algn="ctr" rtl="1">
                        <a:lnSpc>
                          <a:spcPct val="115000"/>
                        </a:lnSpc>
                        <a:spcAft>
                          <a:spcPts val="0"/>
                        </a:spcAft>
                      </a:pPr>
                      <a:r>
                        <a:rPr lang="ar-EG" sz="1700" b="1" kern="1200" dirty="0">
                          <a:solidFill>
                            <a:schemeClr val="bg1"/>
                          </a:solidFill>
                          <a:latin typeface="Tahoma" panose="020B0604030504040204" pitchFamily="34" charset="0"/>
                          <a:ea typeface="Tahoma" panose="020B0604030504040204" pitchFamily="34" charset="0"/>
                          <a:cs typeface="Tahoma" panose="020B0604030504040204" pitchFamily="34" charset="0"/>
                        </a:rPr>
                        <a:t>انشاء عدد 3 مكتبة طفل (على عدة مراحل) ..</a:t>
                      </a:r>
                      <a:endParaRPr lang="en-US" sz="17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1">
                        <a:lnSpc>
                          <a:spcPct val="115000"/>
                        </a:lnSpc>
                        <a:spcAft>
                          <a:spcPts val="0"/>
                        </a:spcAft>
                      </a:pPr>
                      <a:r>
                        <a:rPr lang="ar-EG" sz="1700" b="1" kern="1200">
                          <a:solidFill>
                            <a:schemeClr val="bg1"/>
                          </a:solidFill>
                          <a:latin typeface="Tahoma" panose="020B0604030504040204" pitchFamily="34" charset="0"/>
                          <a:ea typeface="Tahoma" panose="020B0604030504040204" pitchFamily="34" charset="0"/>
                          <a:cs typeface="Tahoma" panose="020B0604030504040204" pitchFamily="34" charset="0"/>
                        </a:rPr>
                        <a:t>اجرائى</a:t>
                      </a:r>
                      <a:endParaRPr lang="en-US" sz="1700" b="1" kern="120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SA" sz="1700" b="1" kern="1200">
                          <a:solidFill>
                            <a:schemeClr val="bg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r>
              <a:tr h="596470">
                <a:tc vMerge="1">
                  <a:txBody>
                    <a:bodyPr/>
                    <a:lstStyle/>
                    <a:p>
                      <a:pPr marL="0" indent="0" algn="ctr" rtl="1" fontAlgn="ctr">
                        <a:buFont typeface="Arial" panose="020B0604020202020204" pitchFamily="34" charset="0"/>
                        <a:buNone/>
                      </a:pPr>
                      <a:endParaRPr lang="ar-EG" sz="20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65000"/>
                      </a:schemeClr>
                    </a:solidFill>
                  </a:tcPr>
                </a:tc>
                <a:tc>
                  <a:txBody>
                    <a:bodyPr/>
                    <a:lstStyle/>
                    <a:p>
                      <a:pPr marL="228600" algn="ctr" rtl="1">
                        <a:lnSpc>
                          <a:spcPct val="115000"/>
                        </a:lnSpc>
                        <a:spcAft>
                          <a:spcPts val="0"/>
                        </a:spcAft>
                      </a:pPr>
                      <a:r>
                        <a:rPr lang="ar-EG" sz="1700" b="1" kern="1200" dirty="0">
                          <a:solidFill>
                            <a:schemeClr val="bg1"/>
                          </a:solidFill>
                          <a:latin typeface="Tahoma" panose="020B0604030504040204" pitchFamily="34" charset="0"/>
                          <a:ea typeface="Tahoma" panose="020B0604030504040204" pitchFamily="34" charset="0"/>
                          <a:cs typeface="Tahoma" panose="020B0604030504040204" pitchFamily="34" charset="0"/>
                        </a:rPr>
                        <a:t>الخدمات الرياضية : انشاء نادي رياضي.</a:t>
                      </a:r>
                      <a:endParaRPr lang="en-US" sz="17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EG" sz="1700" b="1" kern="1200">
                          <a:solidFill>
                            <a:schemeClr val="bg1"/>
                          </a:solidFill>
                          <a:latin typeface="Tahoma" panose="020B0604030504040204" pitchFamily="34" charset="0"/>
                          <a:ea typeface="Tahoma" panose="020B0604030504040204" pitchFamily="34" charset="0"/>
                          <a:cs typeface="Tahoma" panose="020B0604030504040204" pitchFamily="34" charset="0"/>
                        </a:rPr>
                        <a:t>اجرائى</a:t>
                      </a:r>
                      <a:endParaRPr lang="en-US" sz="1700" b="1" kern="120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SA" sz="1700" b="1" kern="1200" dirty="0">
                          <a:solidFill>
                            <a:schemeClr val="bg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r>
              <a:tr h="596470">
                <a:tc vMerge="1">
                  <a:txBody>
                    <a:bodyPr/>
                    <a:lstStyle/>
                    <a:p>
                      <a:pPr marL="0" indent="0" algn="ctr" rtl="1" fontAlgn="ctr">
                        <a:buFont typeface="Arial" panose="020B0604020202020204" pitchFamily="34" charset="0"/>
                        <a:buNone/>
                      </a:pPr>
                      <a:endParaRPr lang="ar-EG" sz="18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228600" algn="ctr" rtl="1">
                        <a:lnSpc>
                          <a:spcPct val="115000"/>
                        </a:lnSpc>
                        <a:spcAft>
                          <a:spcPts val="0"/>
                        </a:spcAft>
                      </a:pPr>
                      <a:r>
                        <a:rPr lang="ar-EG" sz="1700" b="1" kern="1200" dirty="0">
                          <a:solidFill>
                            <a:schemeClr val="bg1"/>
                          </a:solidFill>
                          <a:latin typeface="Tahoma" panose="020B0604030504040204" pitchFamily="34" charset="0"/>
                          <a:ea typeface="Tahoma" panose="020B0604030504040204" pitchFamily="34" charset="0"/>
                          <a:cs typeface="Tahoma" panose="020B0604030504040204" pitchFamily="34" charset="0"/>
                        </a:rPr>
                        <a:t>رفع كفاءة مراكز الشباب الحالية.</a:t>
                      </a:r>
                      <a:endParaRPr lang="en-US" sz="17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EG" sz="1700" b="1" kern="1200" dirty="0">
                          <a:solidFill>
                            <a:schemeClr val="bg1"/>
                          </a:solidFill>
                          <a:latin typeface="Tahoma" panose="020B0604030504040204" pitchFamily="34" charset="0"/>
                          <a:ea typeface="Tahoma" panose="020B0604030504040204" pitchFamily="34" charset="0"/>
                          <a:cs typeface="Tahoma" panose="020B0604030504040204" pitchFamily="34" charset="0"/>
                        </a:rPr>
                        <a:t>اجرائى</a:t>
                      </a:r>
                      <a:endParaRPr lang="en-US" sz="17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SA" sz="1700" b="1" kern="1200" dirty="0">
                          <a:solidFill>
                            <a:schemeClr val="bg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r>
              <a:tr h="583021">
                <a:tc vMerge="1">
                  <a:txBody>
                    <a:bodyPr/>
                    <a:lstStyle/>
                    <a:p>
                      <a:pPr marL="0" indent="0" algn="ctr" rtl="1" fontAlgn="ctr">
                        <a:buFont typeface="Arial" panose="020B0604020202020204" pitchFamily="34" charset="0"/>
                        <a:buNone/>
                      </a:pPr>
                      <a:endParaRPr lang="ar-EG" sz="18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4152" marR="4152" marT="4152" marB="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228600" algn="ctr" rtl="1">
                        <a:lnSpc>
                          <a:spcPct val="115000"/>
                        </a:lnSpc>
                        <a:spcAft>
                          <a:spcPts val="0"/>
                        </a:spcAft>
                      </a:pPr>
                      <a:r>
                        <a:rPr lang="ar-EG" sz="1700" b="1" kern="1200" dirty="0">
                          <a:solidFill>
                            <a:schemeClr val="bg1"/>
                          </a:solidFill>
                          <a:latin typeface="Tahoma" panose="020B0604030504040204" pitchFamily="34" charset="0"/>
                          <a:ea typeface="Tahoma" panose="020B0604030504040204" pitchFamily="34" charset="0"/>
                          <a:cs typeface="Tahoma" panose="020B0604030504040204" pitchFamily="34" charset="0"/>
                        </a:rPr>
                        <a:t>الخدمات الامنية مطلوب توفير اراضي لانشاء نقطة اطفاء.</a:t>
                      </a:r>
                      <a:endParaRPr lang="en-US" sz="17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EG" sz="1700" b="1" kern="1200" dirty="0">
                          <a:solidFill>
                            <a:schemeClr val="bg1"/>
                          </a:solidFill>
                          <a:latin typeface="Tahoma" panose="020B0604030504040204" pitchFamily="34" charset="0"/>
                          <a:ea typeface="Tahoma" panose="020B0604030504040204" pitchFamily="34" charset="0"/>
                          <a:cs typeface="Tahoma" panose="020B0604030504040204" pitchFamily="34" charset="0"/>
                        </a:rPr>
                        <a:t>اجرائى</a:t>
                      </a:r>
                      <a:endParaRPr lang="en-US" sz="17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c>
                  <a:txBody>
                    <a:bodyPr/>
                    <a:lstStyle/>
                    <a:p>
                      <a:pPr algn="ctr" rtl="0">
                        <a:lnSpc>
                          <a:spcPct val="115000"/>
                        </a:lnSpc>
                        <a:spcAft>
                          <a:spcPts val="0"/>
                        </a:spcAft>
                      </a:pPr>
                      <a:r>
                        <a:rPr lang="ar-SA" sz="1700" b="1" kern="1200" dirty="0">
                          <a:solidFill>
                            <a:schemeClr val="bg1"/>
                          </a:solidFill>
                          <a:latin typeface="Tahoma" panose="020B0604030504040204" pitchFamily="34" charset="0"/>
                          <a:ea typeface="Tahoma" panose="020B0604030504040204" pitchFamily="34" charset="0"/>
                          <a:cs typeface="Tahoma" panose="020B0604030504040204" pitchFamily="34" charset="0"/>
                        </a:rPr>
                        <a:t>سكان المدينة</a:t>
                      </a:r>
                      <a:endParaRPr lang="en-US" sz="17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50021"/>
                    </a:solidFill>
                  </a:tcPr>
                </a:tc>
              </a:tr>
            </a:tbl>
          </a:graphicData>
        </a:graphic>
      </p:graphicFrame>
    </p:spTree>
    <p:extLst>
      <p:ext uri="{BB962C8B-B14F-4D97-AF65-F5344CB8AC3E}">
        <p14:creationId xmlns:p14="http://schemas.microsoft.com/office/powerpoint/2010/main" val="39631251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Black Tie</Template>
  <TotalTime>4920</TotalTime>
  <Words>1520</Words>
  <Application>Microsoft Office PowerPoint</Application>
  <PresentationFormat>A3 Paper (297x420 mm)</PresentationFormat>
  <Paragraphs>302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Ion Boardroom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M.S.H</dc:creator>
  <cp:lastModifiedBy>DC _ P1</cp:lastModifiedBy>
  <cp:revision>517</cp:revision>
  <cp:lastPrinted>2017-02-27T12:06:18Z</cp:lastPrinted>
  <dcterms:created xsi:type="dcterms:W3CDTF">2013-12-10T12:42:29Z</dcterms:created>
  <dcterms:modified xsi:type="dcterms:W3CDTF">2017-02-27T12:16:42Z</dcterms:modified>
</cp:coreProperties>
</file>